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8288000" cy="10287000"/>
  <p:notesSz cx="6858000" cy="9144000"/>
  <p:embeddedFontLst>
    <p:embeddedFont>
      <p:font typeface="Arimo Bold" panose="020B0704020202020204" pitchFamily="34" charset="0"/>
      <p:regular r:id="rId33"/>
      <p:bold r:id="rId34"/>
    </p:embeddedFont>
    <p:embeddedFont>
      <p:font typeface="Century Gothic Paneuropean" panose="020B0502020202020204" pitchFamily="3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Visby" pitchFamily="2" charset="77"/>
      <p:regular r:id="rId40"/>
    </p:embeddedFont>
    <p:embeddedFont>
      <p:font typeface="Visby Bold" pitchFamily="2" charset="77"/>
      <p:regular r:id="rId41"/>
      <p:bold r:id="rId42"/>
    </p:embeddedFont>
    <p:embeddedFont>
      <p:font typeface="Visby Italics" pitchFamily="2" charset="77"/>
      <p:regular r:id="rId43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77" d="100"/>
          <a:sy n="77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706" y="1558714"/>
            <a:ext cx="18288000" cy="501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1"/>
              </a:lnSpc>
            </a:pPr>
            <a:r>
              <a:rPr lang="en-US" sz="10900" b="1" dirty="0">
                <a:solidFill>
                  <a:srgbClr val="1265D5"/>
                </a:solidFill>
                <a:latin typeface="Arimo Bold"/>
                <a:ea typeface="Arimo Bold"/>
                <a:cs typeface="Arimo Bold"/>
                <a:sym typeface="Arimo Bold"/>
              </a:rPr>
              <a:t>BEYOND THE RETREAT: HOW CREDIT UNIONS EXECUTE STRATEGY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26363" y="8035884"/>
            <a:ext cx="18564076" cy="65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4"/>
              </a:lnSpc>
            </a:pPr>
            <a:r>
              <a:rPr lang="en-US" sz="3846" spc="-6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Presented by Ancin R. Cooley, Synergy Credit Union Consulting Inc.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9701"/>
            <a:ext cx="18288000" cy="13738860"/>
          </a:xfrm>
          <a:custGeom>
            <a:avLst/>
            <a:gdLst/>
            <a:ahLst/>
            <a:cxnLst/>
            <a:rect l="l" t="t" r="r" b="b"/>
            <a:pathLst>
              <a:path w="18288000" h="13738860">
                <a:moveTo>
                  <a:pt x="0" y="0"/>
                </a:moveTo>
                <a:lnTo>
                  <a:pt x="18288000" y="0"/>
                </a:lnTo>
                <a:lnTo>
                  <a:pt x="18288000" y="13738860"/>
                </a:lnTo>
                <a:lnTo>
                  <a:pt x="0" y="1373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5E73-B39B-8074-B19B-60C375AF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4C5CDE-8D09-948C-AAB9-8C9BC532E079}"/>
              </a:ext>
            </a:extLst>
          </p:cNvPr>
          <p:cNvSpPr/>
          <p:nvPr/>
        </p:nvSpPr>
        <p:spPr>
          <a:xfrm>
            <a:off x="4759437" y="791714"/>
            <a:ext cx="7925120" cy="7925120"/>
          </a:xfrm>
          <a:custGeom>
            <a:avLst/>
            <a:gdLst/>
            <a:ahLst/>
            <a:cxnLst/>
            <a:rect l="l" t="t" r="r" b="b"/>
            <a:pathLst>
              <a:path w="7925120" h="7925120">
                <a:moveTo>
                  <a:pt x="0" y="0"/>
                </a:moveTo>
                <a:lnTo>
                  <a:pt x="7925120" y="0"/>
                </a:lnTo>
                <a:lnTo>
                  <a:pt x="7925120" y="7925120"/>
                </a:lnTo>
                <a:lnTo>
                  <a:pt x="0" y="7925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1441" y="2207703"/>
            <a:ext cx="9341615" cy="6655879"/>
          </a:xfrm>
          <a:custGeom>
            <a:avLst/>
            <a:gdLst/>
            <a:ahLst/>
            <a:cxnLst/>
            <a:rect l="l" t="t" r="r" b="b"/>
            <a:pathLst>
              <a:path w="9341615" h="6655879">
                <a:moveTo>
                  <a:pt x="0" y="0"/>
                </a:moveTo>
                <a:lnTo>
                  <a:pt x="9341615" y="0"/>
                </a:lnTo>
                <a:lnTo>
                  <a:pt x="9341615" y="6655879"/>
                </a:lnTo>
                <a:lnTo>
                  <a:pt x="0" y="6655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27" r="-43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608748"/>
            <a:ext cx="7962414" cy="982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24"/>
              </a:lnSpc>
            </a:pPr>
            <a:endParaRPr/>
          </a:p>
          <a:p>
            <a:pPr algn="l">
              <a:lnSpc>
                <a:spcPts val="10424"/>
              </a:lnSpc>
            </a:pPr>
            <a:r>
              <a:rPr lang="en-US" sz="7446" spc="-134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Organization Strategy or Balance Sheet Strategy? </a:t>
            </a:r>
          </a:p>
          <a:p>
            <a:pPr algn="l">
              <a:lnSpc>
                <a:spcPts val="10424"/>
              </a:lnSpc>
            </a:pPr>
            <a:r>
              <a:rPr lang="en-US" sz="7446" spc="-134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 </a:t>
            </a:r>
          </a:p>
          <a:p>
            <a:pPr algn="l">
              <a:lnSpc>
                <a:spcPts val="7764"/>
              </a:lnSpc>
            </a:pPr>
            <a:endParaRPr lang="en-US" sz="7446" spc="-134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764"/>
              </a:lnSpc>
            </a:pPr>
            <a:endParaRPr lang="en-US" sz="7446" spc="-134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980714"/>
            <a:ext cx="18283428" cy="121550"/>
            <a:chOff x="0" y="0"/>
            <a:chExt cx="17335398" cy="115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35373" cy="115248"/>
            </a:xfrm>
            <a:custGeom>
              <a:avLst/>
              <a:gdLst/>
              <a:ahLst/>
              <a:cxnLst/>
              <a:rect l="l" t="t" r="r" b="b"/>
              <a:pathLst>
                <a:path w="17335373" h="115248">
                  <a:moveTo>
                    <a:pt x="0" y="0"/>
                  </a:moveTo>
                  <a:lnTo>
                    <a:pt x="17335373" y="0"/>
                  </a:lnTo>
                  <a:lnTo>
                    <a:pt x="17335373" y="115248"/>
                  </a:lnTo>
                  <a:lnTo>
                    <a:pt x="0" y="115248"/>
                  </a:lnTo>
                  <a:close/>
                </a:path>
              </a:pathLst>
            </a:custGeom>
            <a:solidFill>
              <a:srgbClr val="1F6B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9568160" y="0"/>
            <a:ext cx="822960" cy="822960"/>
            <a:chOff x="0" y="0"/>
            <a:chExt cx="780288" cy="7802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780288"/>
                  </a:moveTo>
                  <a:lnTo>
                    <a:pt x="0" y="0"/>
                  </a:lnTo>
                  <a:lnTo>
                    <a:pt x="780288" y="780288"/>
                  </a:lnTo>
                  <a:close/>
                </a:path>
              </a:pathLst>
            </a:custGeom>
            <a:solidFill>
              <a:srgbClr val="BFD7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441526" y="0"/>
            <a:ext cx="17292749" cy="9878483"/>
          </a:xfrm>
          <a:custGeom>
            <a:avLst/>
            <a:gdLst/>
            <a:ahLst/>
            <a:cxnLst/>
            <a:rect l="l" t="t" r="r" b="b"/>
            <a:pathLst>
              <a:path w="17292749" h="9878483">
                <a:moveTo>
                  <a:pt x="0" y="0"/>
                </a:moveTo>
                <a:lnTo>
                  <a:pt x="17292749" y="0"/>
                </a:lnTo>
                <a:lnTo>
                  <a:pt x="17292749" y="9878483"/>
                </a:lnTo>
                <a:lnTo>
                  <a:pt x="0" y="9878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2946027" y="197328"/>
            <a:ext cx="4788248" cy="1015232"/>
            <a:chOff x="0" y="0"/>
            <a:chExt cx="1261102" cy="2673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1102" cy="267386"/>
            </a:xfrm>
            <a:custGeom>
              <a:avLst/>
              <a:gdLst/>
              <a:ahLst/>
              <a:cxnLst/>
              <a:rect l="l" t="t" r="r" b="b"/>
              <a:pathLst>
                <a:path w="1261102" h="267386">
                  <a:moveTo>
                    <a:pt x="0" y="0"/>
                  </a:moveTo>
                  <a:lnTo>
                    <a:pt x="1261102" y="0"/>
                  </a:lnTo>
                  <a:lnTo>
                    <a:pt x="1261102" y="267386"/>
                  </a:lnTo>
                  <a:lnTo>
                    <a:pt x="0" y="267386"/>
                  </a:lnTo>
                  <a:close/>
                </a:path>
              </a:pathLst>
            </a:custGeom>
            <a:solidFill>
              <a:srgbClr val="CFE7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61102" cy="31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9568160" y="0"/>
            <a:ext cx="822960" cy="822960"/>
            <a:chOff x="0" y="0"/>
            <a:chExt cx="780288" cy="780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780288"/>
                  </a:moveTo>
                  <a:lnTo>
                    <a:pt x="0" y="0"/>
                  </a:lnTo>
                  <a:lnTo>
                    <a:pt x="780288" y="780288"/>
                  </a:lnTo>
                  <a:close/>
                </a:path>
              </a:pathLst>
            </a:custGeom>
            <a:solidFill>
              <a:srgbClr val="BFD7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64750" y="2102142"/>
            <a:ext cx="5809116" cy="7156158"/>
          </a:xfrm>
          <a:custGeom>
            <a:avLst/>
            <a:gdLst/>
            <a:ahLst/>
            <a:cxnLst/>
            <a:rect l="l" t="t" r="r" b="b"/>
            <a:pathLst>
              <a:path w="5809116" h="7156158">
                <a:moveTo>
                  <a:pt x="0" y="0"/>
                </a:moveTo>
                <a:lnTo>
                  <a:pt x="5809117" y="0"/>
                </a:lnTo>
                <a:lnTo>
                  <a:pt x="5809117" y="7156158"/>
                </a:lnTo>
                <a:lnTo>
                  <a:pt x="0" y="7156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998227" y="708660"/>
            <a:ext cx="11289773" cy="821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  <a:spcBef>
                <a:spcPct val="0"/>
              </a:spcBef>
            </a:pPr>
            <a:r>
              <a:rPr lang="en-US" sz="5599" b="1" spc="-100">
                <a:solidFill>
                  <a:srgbClr val="000000"/>
                </a:solidFill>
                <a:latin typeface="Visby Bold"/>
                <a:ea typeface="Visby Bold"/>
                <a:cs typeface="Visby Bold"/>
                <a:sym typeface="Visby Bold"/>
              </a:rPr>
              <a:t>What Is an OKR?</a:t>
            </a:r>
          </a:p>
          <a:p>
            <a:pPr algn="l">
              <a:lnSpc>
                <a:spcPts val="6579"/>
              </a:lnSpc>
              <a:spcBef>
                <a:spcPct val="0"/>
              </a:spcBef>
            </a:pPr>
            <a:endParaRPr lang="en-US" sz="5599" b="1" spc="-100">
              <a:solidFill>
                <a:srgbClr val="000000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 spc="-59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OKRs: Objectives and Key Results — a goal-setting system that drives outcomes through clarity, stretch, and alignment.</a:t>
            </a: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3299" spc="-59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 spc="-59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Objectives: Clear, qualitative statements of strategic intent (e.g., “Improve member retention”)</a:t>
            </a: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3299" spc="-59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 spc="-59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Key Results: Specific, quantitative targets that define success (e.g., “Reduce churn by 10% in Q3”)</a:t>
            </a: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3299" spc="-59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 spc="-59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OKRs are not task lists—they’re outcomes that require cross-functional action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80380" y="9781755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479" y="349723"/>
            <a:ext cx="18050521" cy="1073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4"/>
              </a:lnSpc>
            </a:pPr>
            <a:r>
              <a:rPr lang="en-US" sz="5546" b="1" spc="-99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Sample CU OKRs — Lending</a:t>
            </a:r>
          </a:p>
          <a:p>
            <a:pPr algn="l">
              <a:lnSpc>
                <a:spcPts val="6364"/>
              </a:lnSpc>
            </a:pPr>
            <a:endParaRPr lang="en-US" sz="5546" b="1" spc="-99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6364"/>
              </a:lnSpc>
            </a:pPr>
            <a:r>
              <a:rPr lang="en-US" sz="4546" b="1" spc="-81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Objective: Increase lending to credit tier 620–680 (CU strategic priority)</a:t>
            </a:r>
          </a:p>
          <a:p>
            <a:pPr algn="l">
              <a:lnSpc>
                <a:spcPts val="6364"/>
              </a:lnSpc>
            </a:pPr>
            <a:endParaRPr lang="en-US" sz="4546" b="1" spc="-81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5524"/>
              </a:lnSpc>
            </a:pPr>
            <a:r>
              <a:rPr lang="en-US" sz="3946" spc="-71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Key Result 1: Generate 150 applications per month via outbound and digital channels.</a:t>
            </a:r>
          </a:p>
          <a:p>
            <a:pPr algn="l">
              <a:lnSpc>
                <a:spcPts val="5524"/>
              </a:lnSpc>
            </a:pPr>
            <a:endParaRPr lang="en-US" sz="3946" spc="-71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r>
              <a:rPr lang="en-US" sz="3946" spc="-71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Key Result 2: Launch automated decisioning for 620–660 apps to cut processing time in half.</a:t>
            </a:r>
          </a:p>
          <a:p>
            <a:pPr algn="l">
              <a:lnSpc>
                <a:spcPts val="5804"/>
              </a:lnSpc>
            </a:pPr>
            <a:endParaRPr lang="en-US" sz="3946" spc="-71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804"/>
              </a:lnSpc>
            </a:pPr>
            <a:r>
              <a:rPr lang="en-US" sz="4146" spc="-74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Key Result 3: Train MSRs on the value proposition for near-prime borrowers</a:t>
            </a:r>
          </a:p>
          <a:p>
            <a:pPr algn="l">
              <a:lnSpc>
                <a:spcPts val="6504"/>
              </a:lnSpc>
            </a:pPr>
            <a:endParaRPr lang="en-US" sz="4146" spc="-74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4146" spc="-74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589608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9568160" y="0"/>
            <a:ext cx="822960" cy="822960"/>
            <a:chOff x="0" y="0"/>
            <a:chExt cx="780288" cy="780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780288"/>
                  </a:moveTo>
                  <a:lnTo>
                    <a:pt x="0" y="0"/>
                  </a:lnTo>
                  <a:lnTo>
                    <a:pt x="780288" y="780288"/>
                  </a:lnTo>
                  <a:close/>
                </a:path>
              </a:pathLst>
            </a:custGeom>
            <a:solidFill>
              <a:srgbClr val="BFD7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73161" y="1028700"/>
            <a:ext cx="5165324" cy="7695082"/>
          </a:xfrm>
          <a:custGeom>
            <a:avLst/>
            <a:gdLst/>
            <a:ahLst/>
            <a:cxnLst/>
            <a:rect l="l" t="t" r="r" b="b"/>
            <a:pathLst>
              <a:path w="5165324" h="7695082">
                <a:moveTo>
                  <a:pt x="0" y="0"/>
                </a:moveTo>
                <a:lnTo>
                  <a:pt x="5165324" y="0"/>
                </a:lnTo>
                <a:lnTo>
                  <a:pt x="5165324" y="7695082"/>
                </a:lnTo>
                <a:lnTo>
                  <a:pt x="0" y="7695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879385" y="933450"/>
            <a:ext cx="11621665" cy="850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4"/>
              </a:lnSpc>
              <a:spcBef>
                <a:spcPct val="0"/>
              </a:spcBef>
            </a:pPr>
            <a:r>
              <a:rPr lang="en-US" sz="4446" b="1" spc="-80">
                <a:solidFill>
                  <a:srgbClr val="000000"/>
                </a:solidFill>
                <a:latin typeface="Visby Bold"/>
                <a:ea typeface="Visby Bold"/>
                <a:cs typeface="Visby Bold"/>
                <a:sym typeface="Visby Bold"/>
              </a:rPr>
              <a:t>What’s a Leading  Measure vs. Lagging  Indicators?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4446" b="1" spc="-80">
              <a:solidFill>
                <a:srgbClr val="000000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Leading measures track outcomes (e.g., loan growth, ROA, NPS) — they show if you’ve succeeded.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Leading  Measures track behavioral drivers (e.g., outbound calls, app starts, training hours) — they predict future performance.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  <a:spcBef>
                <a:spcPct val="0"/>
              </a:spcBef>
            </a:pPr>
            <a:r>
              <a:rPr lang="en-US" sz="3946" b="1" spc="-71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Focus on lead measures to influence the future; monitor lag measures to verify results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1906" y="188225"/>
            <a:ext cx="15505907" cy="10214516"/>
          </a:xfrm>
          <a:custGeom>
            <a:avLst/>
            <a:gdLst/>
            <a:ahLst/>
            <a:cxnLst/>
            <a:rect l="l" t="t" r="r" b="b"/>
            <a:pathLst>
              <a:path w="15505907" h="10214516">
                <a:moveTo>
                  <a:pt x="0" y="0"/>
                </a:moveTo>
                <a:lnTo>
                  <a:pt x="15505906" y="0"/>
                </a:lnTo>
                <a:lnTo>
                  <a:pt x="15505906" y="10214516"/>
                </a:lnTo>
                <a:lnTo>
                  <a:pt x="0" y="10214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99" b="-8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9248" y="190040"/>
            <a:ext cx="10790486" cy="653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4"/>
              </a:lnSpc>
            </a:pPr>
            <a:r>
              <a:rPr lang="en-US" sz="6946" spc="-125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Example Leading Indicators </a:t>
            </a:r>
          </a:p>
          <a:p>
            <a:pPr algn="l">
              <a:lnSpc>
                <a:spcPts val="636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36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1652199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820442" y="2157024"/>
            <a:ext cx="7101276" cy="710127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-71">
                  <a:solidFill>
                    <a:srgbClr val="000000"/>
                  </a:solidFill>
                  <a:latin typeface="Visby"/>
                  <a:ea typeface="Visby"/>
                  <a:cs typeface="Visby"/>
                  <a:sym typeface="Visby"/>
                </a:rPr>
                <a:t>Key Result 1: Generate 150 applications per month via outbound and digital channels.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8" name="AutoShape 8"/>
          <p:cNvSpPr/>
          <p:nvPr/>
        </p:nvSpPr>
        <p:spPr>
          <a:xfrm>
            <a:off x="5488168" y="3411445"/>
            <a:ext cx="4738673" cy="732358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9248" y="2482231"/>
            <a:ext cx="5591473" cy="6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# of outbound calls made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5488168" y="6073841"/>
            <a:ext cx="4481361" cy="11984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-196662" y="5424950"/>
            <a:ext cx="7161090" cy="6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# of social media campaigns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6707863" y="8472438"/>
            <a:ext cx="4481361" cy="11984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9623" y="7853399"/>
            <a:ext cx="8209952" cy="6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avg. digital applicaton completion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6772" y="4073998"/>
            <a:ext cx="16462460" cy="439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9453" lvl="1" indent="-544727" algn="l">
              <a:lnSpc>
                <a:spcPts val="7064"/>
              </a:lnSpc>
              <a:buFont typeface="Arial"/>
              <a:buChar char="•"/>
            </a:pPr>
            <a:r>
              <a:rPr lang="en-US" sz="5046" spc="-9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Most strategies fail in the execution phase</a:t>
            </a:r>
          </a:p>
          <a:p>
            <a:pPr algn="l">
              <a:lnSpc>
                <a:spcPts val="7064"/>
              </a:lnSpc>
            </a:pPr>
            <a:endParaRPr lang="en-US" sz="5046" spc="-9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089453" lvl="1" indent="-544727" algn="l">
              <a:lnSpc>
                <a:spcPts val="7064"/>
              </a:lnSpc>
              <a:buFont typeface="Arial"/>
              <a:buChar char="•"/>
            </a:pPr>
            <a:r>
              <a:rPr lang="en-US" sz="5046" spc="-9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Great ideas lose power without operational support</a:t>
            </a:r>
          </a:p>
          <a:p>
            <a:pPr algn="l">
              <a:lnSpc>
                <a:spcPts val="7064"/>
              </a:lnSpc>
            </a:pPr>
            <a:endParaRPr lang="en-US" sz="5046" spc="-9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089453" lvl="1" indent="-544727" algn="l">
              <a:lnSpc>
                <a:spcPts val="7064"/>
              </a:lnSpc>
              <a:buFont typeface="Arial"/>
              <a:buChar char="•"/>
            </a:pPr>
            <a:r>
              <a:rPr lang="en-US" sz="5046" spc="-9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Execution is the bridge between intention and outcome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074643" y="8962906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8C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3245" y="811312"/>
            <a:ext cx="18288000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2"/>
              </a:lnSpc>
            </a:pPr>
            <a:r>
              <a:rPr lang="en-US" sz="7201" b="1" dirty="0">
                <a:solidFill>
                  <a:srgbClr val="1265D5"/>
                </a:solidFill>
                <a:latin typeface="Arimo Bold"/>
                <a:ea typeface="Arimo Bold"/>
                <a:cs typeface="Arimo Bold"/>
                <a:sym typeface="Arimo Bold"/>
              </a:rPr>
              <a:t>STRATEGY WITHOUT EXECUTION IS JUST INTENT…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810" y="235004"/>
            <a:ext cx="18050521" cy="105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4"/>
              </a:lnSpc>
            </a:pPr>
            <a:r>
              <a:rPr lang="en-US" sz="5546" b="1" spc="-99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Sample CU OKRs — Membership Growth</a:t>
            </a:r>
          </a:p>
          <a:p>
            <a:pPr algn="l">
              <a:lnSpc>
                <a:spcPts val="6364"/>
              </a:lnSpc>
            </a:pPr>
            <a:endParaRPr lang="en-US" sz="5546" b="1" spc="-99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6364"/>
              </a:lnSpc>
            </a:pPr>
            <a:r>
              <a:rPr lang="en-US" sz="4546" b="1" spc="-81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Objective: Become the primary institution for profitable members aged 18–35. (Why? Intentional targeting maximizes impact and resource efficiency.)</a:t>
            </a:r>
          </a:p>
          <a:p>
            <a:pPr algn="l">
              <a:lnSpc>
                <a:spcPts val="6364"/>
              </a:lnSpc>
            </a:pPr>
            <a:endParaRPr lang="en-US" sz="4546" b="1" spc="-81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6364"/>
              </a:lnSpc>
            </a:pPr>
            <a:r>
              <a:rPr lang="en-US" sz="4546" b="1" spc="-81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Key Result: Achieve consistent annual membership growth of 5%. (Why? A clear, measurable goal ensures efforts can be objectively assessed and adjusted.)</a:t>
            </a:r>
          </a:p>
          <a:p>
            <a:pPr algn="l">
              <a:lnSpc>
                <a:spcPts val="6364"/>
              </a:lnSpc>
            </a:pPr>
            <a:endParaRPr lang="en-US" sz="4546" b="1" spc="-81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6364"/>
              </a:lnSpc>
            </a:pPr>
            <a:endParaRPr lang="en-US" sz="4546" b="1" spc="-81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6504"/>
              </a:lnSpc>
            </a:pPr>
            <a:endParaRPr lang="en-US" sz="4546" b="1" spc="-81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6504"/>
              </a:lnSpc>
            </a:pPr>
            <a:endParaRPr lang="en-US" sz="4546" b="1" spc="-81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589608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9248" y="190040"/>
            <a:ext cx="10790486" cy="653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4"/>
              </a:lnSpc>
            </a:pPr>
            <a:r>
              <a:rPr lang="en-US" sz="6946" spc="-125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Example Leading Indicators </a:t>
            </a:r>
          </a:p>
          <a:p>
            <a:pPr algn="l">
              <a:lnSpc>
                <a:spcPts val="636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36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1652199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820442" y="2157024"/>
            <a:ext cx="7101276" cy="710127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-71">
                  <a:solidFill>
                    <a:srgbClr val="000000"/>
                  </a:solidFill>
                  <a:latin typeface="Visby"/>
                  <a:ea typeface="Visby"/>
                  <a:cs typeface="Visby"/>
                  <a:sym typeface="Visby"/>
                </a:rPr>
                <a:t>Key Result 2: Increase organic membership by X% this year</a:t>
              </a:r>
            </a:p>
            <a:p>
              <a:pPr algn="ctr">
                <a:lnSpc>
                  <a:spcPts val="5599"/>
                </a:lnSpc>
              </a:pPr>
              <a:endParaRPr lang="en-US" sz="3999" spc="-71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8" name="AutoShape 8"/>
          <p:cNvSpPr/>
          <p:nvPr/>
        </p:nvSpPr>
        <p:spPr>
          <a:xfrm>
            <a:off x="5488168" y="3411445"/>
            <a:ext cx="4738673" cy="732358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99248" y="2482231"/>
            <a:ext cx="5591473" cy="6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# of outbound calls made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5488168" y="6073841"/>
            <a:ext cx="4481361" cy="11984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-196662" y="5424950"/>
            <a:ext cx="7161090" cy="6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# of social media campaigns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6707863" y="8472438"/>
            <a:ext cx="4481361" cy="11984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9623" y="7853399"/>
            <a:ext cx="8209952" cy="6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avg. digital applicaton completion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59437" y="791714"/>
            <a:ext cx="7925120" cy="7925120"/>
          </a:xfrm>
          <a:custGeom>
            <a:avLst/>
            <a:gdLst/>
            <a:ahLst/>
            <a:cxnLst/>
            <a:rect l="l" t="t" r="r" b="b"/>
            <a:pathLst>
              <a:path w="7925120" h="7925120">
                <a:moveTo>
                  <a:pt x="0" y="0"/>
                </a:moveTo>
                <a:lnTo>
                  <a:pt x="7925120" y="0"/>
                </a:lnTo>
                <a:lnTo>
                  <a:pt x="7925120" y="7925120"/>
                </a:lnTo>
                <a:lnTo>
                  <a:pt x="0" y="7925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453" y="2283563"/>
            <a:ext cx="17749093" cy="615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4"/>
              </a:lnSpc>
            </a:pPr>
            <a:endParaRPr/>
          </a:p>
          <a:p>
            <a:pPr algn="l">
              <a:lnSpc>
                <a:spcPts val="7764"/>
              </a:lnSpc>
            </a:pPr>
            <a:endParaRPr/>
          </a:p>
          <a:p>
            <a:pPr algn="l">
              <a:lnSpc>
                <a:spcPts val="7764"/>
              </a:lnSpc>
            </a:pPr>
            <a:r>
              <a:rPr lang="en-US" sz="5546" spc="-99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“</a:t>
            </a:r>
            <a:r>
              <a:rPr lang="en-US" sz="5546" i="1" spc="-99">
                <a:solidFill>
                  <a:srgbClr val="100F0D"/>
                </a:solidFill>
                <a:latin typeface="Visby Italics"/>
                <a:ea typeface="Visby Italics"/>
                <a:cs typeface="Visby Italics"/>
                <a:sym typeface="Visby Italics"/>
              </a:rPr>
              <a:t>Marketing has no tangible ROI and is a waste of money.”  </a:t>
            </a:r>
          </a:p>
          <a:p>
            <a:pPr algn="l">
              <a:lnSpc>
                <a:spcPts val="6364"/>
              </a:lnSpc>
            </a:pPr>
            <a:endParaRPr lang="en-US" sz="5546" i="1" spc="-99">
              <a:solidFill>
                <a:srgbClr val="100F0D"/>
              </a:solidFill>
              <a:latin typeface="Visby Italics"/>
              <a:ea typeface="Visby Italics"/>
              <a:cs typeface="Visby Italics"/>
              <a:sym typeface="Visby Italics"/>
            </a:endParaRPr>
          </a:p>
          <a:p>
            <a:pPr algn="l">
              <a:lnSpc>
                <a:spcPts val="6364"/>
              </a:lnSpc>
            </a:pPr>
            <a:endParaRPr lang="en-US" sz="5546" i="1" spc="-99">
              <a:solidFill>
                <a:srgbClr val="100F0D"/>
              </a:solidFill>
              <a:latin typeface="Visby Italics"/>
              <a:ea typeface="Visby Italics"/>
              <a:cs typeface="Visby Italics"/>
              <a:sym typeface="Visby Italics"/>
            </a:endParaRPr>
          </a:p>
          <a:p>
            <a:pPr algn="l">
              <a:lnSpc>
                <a:spcPts val="6504"/>
              </a:lnSpc>
            </a:pPr>
            <a:endParaRPr lang="en-US" sz="5546" i="1" spc="-99">
              <a:solidFill>
                <a:srgbClr val="100F0D"/>
              </a:solidFill>
              <a:latin typeface="Visby Italics"/>
              <a:ea typeface="Visby Italics"/>
              <a:cs typeface="Visby Italics"/>
              <a:sym typeface="Visby Italics"/>
            </a:endParaRPr>
          </a:p>
          <a:p>
            <a:pPr algn="l">
              <a:lnSpc>
                <a:spcPts val="6504"/>
              </a:lnSpc>
            </a:pPr>
            <a:endParaRPr lang="en-US" sz="5546" i="1" spc="-99">
              <a:solidFill>
                <a:srgbClr val="100F0D"/>
              </a:solidFill>
              <a:latin typeface="Visby Italics"/>
              <a:ea typeface="Visby Italics"/>
              <a:cs typeface="Visby Italics"/>
              <a:sym typeface="Visby Itali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810" y="382500"/>
            <a:ext cx="17952190" cy="1204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4"/>
              </a:lnSpc>
            </a:pPr>
            <a:r>
              <a:rPr lang="en-US" sz="5546" b="1" spc="-99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Sample CU OKRs —Brand Strategy  </a:t>
            </a:r>
          </a:p>
          <a:p>
            <a:pPr algn="l">
              <a:lnSpc>
                <a:spcPts val="7764"/>
              </a:lnSpc>
            </a:pPr>
            <a:endParaRPr lang="en-US" sz="5546" b="1" spc="-99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7764"/>
              </a:lnSpc>
            </a:pPr>
            <a:r>
              <a:rPr lang="en-US" sz="5546" spc="-9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Objective: Significantly enhance brand equity within the target demographic.</a:t>
            </a:r>
          </a:p>
          <a:p>
            <a:pPr algn="l">
              <a:lnSpc>
                <a:spcPts val="7764"/>
              </a:lnSpc>
            </a:pPr>
            <a:endParaRPr lang="en-US" sz="5546" spc="-99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764"/>
              </a:lnSpc>
            </a:pPr>
            <a:r>
              <a:rPr lang="en-US" sz="5546" spc="-9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Key Result: Reduce customer acquisition costs by 5% annually. </a:t>
            </a:r>
            <a:r>
              <a:rPr lang="en-US" sz="5546" i="1" spc="-99">
                <a:solidFill>
                  <a:srgbClr val="1265D5"/>
                </a:solidFill>
                <a:latin typeface="Visby Italics"/>
                <a:ea typeface="Visby Italics"/>
                <a:cs typeface="Visby Italics"/>
                <a:sym typeface="Visby Italics"/>
              </a:rPr>
              <a:t>(Why? Increasing brand equity means less effort and lower costs in gaining market attention and new customers.)</a:t>
            </a:r>
          </a:p>
          <a:p>
            <a:pPr algn="l">
              <a:lnSpc>
                <a:spcPts val="6364"/>
              </a:lnSpc>
            </a:pPr>
            <a:endParaRPr lang="en-US" sz="5546" i="1" spc="-99">
              <a:solidFill>
                <a:srgbClr val="1265D5"/>
              </a:solidFill>
              <a:latin typeface="Visby Italics"/>
              <a:ea typeface="Visby Italics"/>
              <a:cs typeface="Visby Italics"/>
              <a:sym typeface="Visby Italics"/>
            </a:endParaRPr>
          </a:p>
          <a:p>
            <a:pPr algn="l">
              <a:lnSpc>
                <a:spcPts val="6364"/>
              </a:lnSpc>
            </a:pPr>
            <a:endParaRPr lang="en-US" sz="5546" i="1" spc="-99">
              <a:solidFill>
                <a:srgbClr val="1265D5"/>
              </a:solidFill>
              <a:latin typeface="Visby Italics"/>
              <a:ea typeface="Visby Italics"/>
              <a:cs typeface="Visby Italics"/>
              <a:sym typeface="Visby Italics"/>
            </a:endParaRPr>
          </a:p>
          <a:p>
            <a:pPr algn="l">
              <a:lnSpc>
                <a:spcPts val="6504"/>
              </a:lnSpc>
            </a:pPr>
            <a:endParaRPr lang="en-US" sz="5546" i="1" spc="-99">
              <a:solidFill>
                <a:srgbClr val="1265D5"/>
              </a:solidFill>
              <a:latin typeface="Visby Italics"/>
              <a:ea typeface="Visby Italics"/>
              <a:cs typeface="Visby Italics"/>
              <a:sym typeface="Visby Italics"/>
            </a:endParaRPr>
          </a:p>
          <a:p>
            <a:pPr algn="l">
              <a:lnSpc>
                <a:spcPts val="6504"/>
              </a:lnSpc>
            </a:pPr>
            <a:endParaRPr lang="en-US" sz="5546" i="1" spc="-99">
              <a:solidFill>
                <a:srgbClr val="1265D5"/>
              </a:solidFill>
              <a:latin typeface="Visby Italics"/>
              <a:ea typeface="Visby Italics"/>
              <a:cs typeface="Visby Italics"/>
              <a:sym typeface="Visby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868212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623" y="-99860"/>
            <a:ext cx="10790486" cy="653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4"/>
              </a:lnSpc>
            </a:pPr>
            <a:r>
              <a:rPr lang="en-US" sz="6946" spc="-125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Example Leading Indicators </a:t>
            </a:r>
          </a:p>
          <a:p>
            <a:pPr algn="l">
              <a:lnSpc>
                <a:spcPts val="636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36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946" spc="-125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1652199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794820" y="2128230"/>
            <a:ext cx="7101276" cy="710127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-71">
                  <a:solidFill>
                    <a:srgbClr val="000000"/>
                  </a:solidFill>
                  <a:latin typeface="Visby"/>
                  <a:ea typeface="Visby"/>
                  <a:cs typeface="Visby"/>
                  <a:sym typeface="Visby"/>
                </a:rPr>
                <a:t>Key Result 2: Reduce customer acquisition costs by 5% annually. </a:t>
              </a:r>
            </a:p>
            <a:p>
              <a:pPr algn="ctr">
                <a:lnSpc>
                  <a:spcPts val="5599"/>
                </a:lnSpc>
              </a:pPr>
              <a:endParaRPr lang="en-US" sz="3999" spc="-71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8" name="AutoShape 8"/>
          <p:cNvSpPr/>
          <p:nvPr/>
        </p:nvSpPr>
        <p:spPr>
          <a:xfrm>
            <a:off x="6168526" y="3236480"/>
            <a:ext cx="4738673" cy="732358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623" y="1566474"/>
            <a:ext cx="9282559" cy="276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</a:pPr>
            <a:endParaRPr/>
          </a:p>
          <a:p>
            <a:pPr algn="ctr">
              <a:lnSpc>
                <a:spcPts val="5524"/>
              </a:lnSpc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   % of qualified leads from organic vs. paid</a:t>
            </a:r>
          </a:p>
          <a:p>
            <a:pPr algn="ctr">
              <a:lnSpc>
                <a:spcPts val="5524"/>
              </a:lnSpc>
            </a:pPr>
            <a:endParaRPr lang="en-US" sz="3946" spc="-71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ctr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988313" y="4715013"/>
            <a:ext cx="4481871" cy="856973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1927" y="3869465"/>
            <a:ext cx="7161090" cy="207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% of indirect vs. organic loan opportunities </a:t>
            </a:r>
          </a:p>
          <a:p>
            <a:pPr algn="ctr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028364" y="7557850"/>
            <a:ext cx="4303815" cy="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0546" y="6417183"/>
            <a:ext cx="8209952" cy="276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6" spc="-71">
                <a:solidFill>
                  <a:srgbClr val="100F0D"/>
                </a:solidFill>
                <a:latin typeface="Visby"/>
                <a:ea typeface="Visby"/>
                <a:cs typeface="Visby"/>
                <a:sym typeface="Visby"/>
              </a:rPr>
              <a:t> % of digital applications completed without a branch visit</a:t>
            </a:r>
          </a:p>
          <a:p>
            <a:pPr algn="ctr">
              <a:lnSpc>
                <a:spcPts val="5524"/>
              </a:lnSpc>
            </a:pPr>
            <a:endParaRPr lang="en-US" sz="3946" spc="-71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ctr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100F0D"/>
              </a:solidFill>
              <a:latin typeface="Visby"/>
              <a:ea typeface="Visby"/>
              <a:cs typeface="Visby"/>
              <a:sym typeface="Visb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62561"/>
            <a:ext cx="18558057" cy="7567949"/>
          </a:xfrm>
          <a:custGeom>
            <a:avLst/>
            <a:gdLst/>
            <a:ahLst/>
            <a:cxnLst/>
            <a:rect l="l" t="t" r="r" b="b"/>
            <a:pathLst>
              <a:path w="18558057" h="7567949">
                <a:moveTo>
                  <a:pt x="0" y="0"/>
                </a:moveTo>
                <a:lnTo>
                  <a:pt x="18558057" y="0"/>
                </a:lnTo>
                <a:lnTo>
                  <a:pt x="18558057" y="7567949"/>
                </a:lnTo>
                <a:lnTo>
                  <a:pt x="0" y="7567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8" r="-6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-1081639" y="485919"/>
            <a:ext cx="17259300" cy="72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4"/>
              </a:lnSpc>
              <a:spcBef>
                <a:spcPct val="0"/>
              </a:spcBef>
            </a:pPr>
            <a:r>
              <a:rPr lang="en-US" sz="4146" b="1" spc="-74">
                <a:solidFill>
                  <a:srgbClr val="000000"/>
                </a:solidFill>
                <a:latin typeface="Visby Bold"/>
                <a:ea typeface="Visby Bold"/>
                <a:cs typeface="Visby Bold"/>
                <a:sym typeface="Visby Bold"/>
              </a:rPr>
              <a:t> Leading Indicator:  Reducing Customer Acquisition Costs (CAC)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685532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67488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DA251D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9304" y="1661381"/>
            <a:ext cx="17869393" cy="595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4"/>
              </a:lnSpc>
              <a:spcBef>
                <a:spcPct val="0"/>
              </a:spcBef>
            </a:pPr>
            <a:r>
              <a:rPr lang="en-US" sz="5046" spc="-90">
                <a:solidFill>
                  <a:srgbClr val="DA251D"/>
                </a:solidFill>
                <a:latin typeface="Visby"/>
                <a:ea typeface="Visby"/>
                <a:cs typeface="Visby"/>
                <a:sym typeface="Visby"/>
              </a:rPr>
              <a:t>🎯 </a:t>
            </a:r>
            <a:r>
              <a:rPr lang="en-US" sz="5046" b="1" spc="-90">
                <a:solidFill>
                  <a:srgbClr val="DA251D"/>
                </a:solidFill>
                <a:latin typeface="Visby Bold"/>
                <a:ea typeface="Visby Bold"/>
                <a:cs typeface="Visby Bold"/>
                <a:sym typeface="Visby Bold"/>
              </a:rPr>
              <a:t>Strategic Objective: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5046" b="1" spc="-90">
              <a:solidFill>
                <a:srgbClr val="DA251D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DA251D"/>
                </a:solidFill>
                <a:latin typeface="Visby"/>
                <a:ea typeface="Visby"/>
                <a:cs typeface="Visby"/>
                <a:sym typeface="Visby"/>
              </a:rPr>
              <a:t>Improve the efficiency, relevance, and follow-through of the internal audit function.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DA251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3946" spc="-71">
              <a:solidFill>
                <a:srgbClr val="DA251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064"/>
              </a:lnSpc>
              <a:spcBef>
                <a:spcPct val="0"/>
              </a:spcBef>
            </a:pPr>
            <a:r>
              <a:rPr lang="en-US" sz="5046" spc="-90">
                <a:solidFill>
                  <a:srgbClr val="DA251D"/>
                </a:solidFill>
                <a:latin typeface="Visby"/>
                <a:ea typeface="Visby"/>
                <a:cs typeface="Visby"/>
                <a:sym typeface="Visby"/>
              </a:rPr>
              <a:t>📌 Key Result: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5046" spc="-90">
              <a:solidFill>
                <a:srgbClr val="DA251D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5524"/>
              </a:lnSpc>
              <a:spcBef>
                <a:spcPct val="0"/>
              </a:spcBef>
            </a:pPr>
            <a:r>
              <a:rPr lang="en-US" sz="3946" spc="-71">
                <a:solidFill>
                  <a:srgbClr val="DA251D"/>
                </a:solidFill>
                <a:latin typeface="Visby"/>
                <a:ea typeface="Visby"/>
                <a:cs typeface="Visby"/>
                <a:sym typeface="Visby"/>
              </a:rPr>
              <a:t>Key Result: 100% of audit findings closed within 90 days of report issuance.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428" y="2692832"/>
            <a:ext cx="18233572" cy="6674692"/>
          </a:xfrm>
          <a:custGeom>
            <a:avLst/>
            <a:gdLst/>
            <a:ahLst/>
            <a:cxnLst/>
            <a:rect l="l" t="t" r="r" b="b"/>
            <a:pathLst>
              <a:path w="18233572" h="6674692">
                <a:moveTo>
                  <a:pt x="0" y="0"/>
                </a:moveTo>
                <a:lnTo>
                  <a:pt x="18233572" y="0"/>
                </a:lnTo>
                <a:lnTo>
                  <a:pt x="18233572" y="6674692"/>
                </a:lnTo>
                <a:lnTo>
                  <a:pt x="0" y="6674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66854" y="497701"/>
            <a:ext cx="17259300" cy="145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4"/>
              </a:lnSpc>
              <a:spcBef>
                <a:spcPct val="0"/>
              </a:spcBef>
            </a:pPr>
            <a:r>
              <a:rPr lang="en-US" sz="4146" b="1" spc="-74">
                <a:solidFill>
                  <a:srgbClr val="000000"/>
                </a:solidFill>
                <a:latin typeface="Visby Bold"/>
                <a:ea typeface="Visby Bold"/>
                <a:cs typeface="Visby Bold"/>
                <a:sym typeface="Visby Bold"/>
              </a:rPr>
              <a:t>Key Result 1: 100% of audit findings closed within 90 days of report issuance.</a:t>
            </a:r>
          </a:p>
        </p:txBody>
      </p:sp>
      <p:sp>
        <p:nvSpPr>
          <p:cNvPr id="4" name="AutoShape 4"/>
          <p:cNvSpPr/>
          <p:nvPr/>
        </p:nvSpPr>
        <p:spPr>
          <a:xfrm>
            <a:off x="54428" y="2325964"/>
            <a:ext cx="1823357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494" y="453658"/>
            <a:ext cx="17978506" cy="835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4"/>
              </a:lnSpc>
              <a:spcBef>
                <a:spcPct val="0"/>
              </a:spcBef>
            </a:pPr>
            <a:r>
              <a:rPr lang="en-US" sz="6746" spc="-121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Execution Is a Discipline — Not a Department</a:t>
            </a:r>
          </a:p>
          <a:p>
            <a:pPr algn="l">
              <a:lnSpc>
                <a:spcPts val="9444"/>
              </a:lnSpc>
              <a:spcBef>
                <a:spcPct val="0"/>
              </a:spcBef>
            </a:pPr>
            <a:endParaRPr lang="en-US" sz="6746" spc="-121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364"/>
              </a:lnSpc>
              <a:spcBef>
                <a:spcPct val="0"/>
              </a:spcBef>
            </a:pPr>
            <a:endParaRPr lang="en-US" sz="6746" spc="-121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089454" lvl="1" indent="-544727" algn="l">
              <a:lnSpc>
                <a:spcPts val="7064"/>
              </a:lnSpc>
              <a:buFont typeface="Arial"/>
              <a:buChar char="•"/>
            </a:pPr>
            <a:r>
              <a:rPr lang="en-US" sz="5046" spc="-90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Strategy doesn’t fail in the boardroom — it fails in the follow-through</a:t>
            </a:r>
          </a:p>
          <a:p>
            <a:pPr algn="l">
              <a:lnSpc>
                <a:spcPts val="7064"/>
              </a:lnSpc>
              <a:spcBef>
                <a:spcPct val="0"/>
              </a:spcBef>
            </a:pPr>
            <a:endParaRPr lang="en-US" sz="5046" spc="-90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089454" lvl="1" indent="-544727" algn="l">
              <a:lnSpc>
                <a:spcPts val="7064"/>
              </a:lnSpc>
              <a:buFont typeface="Arial"/>
              <a:buChar char="•"/>
            </a:pPr>
            <a:r>
              <a:rPr lang="en-US" sz="5046" spc="-90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Whether you’re in Marketing, Lending, or Internal Audit, execution means building routines that align with goals</a:t>
            </a:r>
          </a:p>
          <a:p>
            <a:pPr algn="l">
              <a:lnSpc>
                <a:spcPts val="5524"/>
              </a:lnSpc>
              <a:spcBef>
                <a:spcPct val="0"/>
              </a:spcBef>
            </a:pPr>
            <a:endParaRPr lang="en-US" sz="5046" spc="-90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2314860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692" y="1037222"/>
            <a:ext cx="17602308" cy="821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4"/>
              </a:lnSpc>
            </a:pPr>
            <a:r>
              <a:rPr lang="en-US" sz="7246" spc="-130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Quick Recap: The Batman Utility Belt Strategy</a:t>
            </a:r>
          </a:p>
          <a:p>
            <a:pPr algn="l">
              <a:lnSpc>
                <a:spcPts val="7484"/>
              </a:lnSpc>
            </a:pPr>
            <a:endParaRPr lang="en-US" sz="7246" spc="-130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154222" lvl="1" indent="-577111" algn="l">
              <a:lnSpc>
                <a:spcPts val="7484"/>
              </a:lnSpc>
              <a:buFont typeface="Arial"/>
              <a:buChar char="•"/>
            </a:pPr>
            <a:r>
              <a:rPr lang="en-US" sz="5346" spc="-96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Strategy is built on layers and readiness, not perfection</a:t>
            </a:r>
          </a:p>
          <a:p>
            <a:pPr algn="l">
              <a:lnSpc>
                <a:spcPts val="7484"/>
              </a:lnSpc>
            </a:pPr>
            <a:endParaRPr lang="en-US" sz="5346" spc="-96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154222" lvl="1" indent="-577111" algn="l">
              <a:lnSpc>
                <a:spcPts val="7484"/>
              </a:lnSpc>
              <a:buFont typeface="Arial"/>
              <a:buChar char="•"/>
            </a:pPr>
            <a:r>
              <a:rPr lang="en-US" sz="5346" spc="-96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Batman wins through anticipation, not superpowers</a:t>
            </a:r>
          </a:p>
          <a:p>
            <a:pPr algn="l">
              <a:lnSpc>
                <a:spcPts val="7484"/>
              </a:lnSpc>
            </a:pPr>
            <a:endParaRPr lang="en-US" sz="5346" spc="-96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154222" lvl="1" indent="-577111" algn="l">
              <a:lnSpc>
                <a:spcPts val="7484"/>
              </a:lnSpc>
              <a:buFont typeface="Arial"/>
              <a:buChar char="•"/>
            </a:pPr>
            <a:r>
              <a:rPr lang="en-US" sz="5346" spc="-96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This session is about putting tools into that utility belt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168" y="608230"/>
            <a:ext cx="17265926" cy="865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4"/>
              </a:lnSpc>
              <a:spcBef>
                <a:spcPct val="0"/>
              </a:spcBef>
            </a:pPr>
            <a:r>
              <a:rPr lang="en-US" sz="6746" spc="-121">
                <a:solidFill>
                  <a:srgbClr val="000000"/>
                </a:solidFill>
                <a:latin typeface="Visby"/>
                <a:ea typeface="Visby"/>
                <a:cs typeface="Visby"/>
                <a:sym typeface="Visby"/>
              </a:rPr>
              <a:t>Execution Is a Discipline — Not a Department</a:t>
            </a:r>
          </a:p>
          <a:p>
            <a:pPr algn="l">
              <a:lnSpc>
                <a:spcPts val="9444"/>
              </a:lnSpc>
              <a:spcBef>
                <a:spcPct val="0"/>
              </a:spcBef>
            </a:pPr>
            <a:endParaRPr lang="en-US" sz="6746" spc="-121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364"/>
              </a:lnSpc>
              <a:spcBef>
                <a:spcPct val="0"/>
              </a:spcBef>
            </a:pPr>
            <a:endParaRPr lang="en-US" sz="6746" spc="-121">
              <a:solidFill>
                <a:srgbClr val="00000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204"/>
              </a:lnSpc>
            </a:pPr>
            <a:r>
              <a:rPr lang="en-US" sz="5146" spc="-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Every team should know:</a:t>
            </a:r>
          </a:p>
          <a:p>
            <a:pPr algn="l">
              <a:lnSpc>
                <a:spcPts val="7204"/>
              </a:lnSpc>
            </a:pPr>
            <a:endParaRPr lang="en-US" sz="5146" spc="-92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11044" lvl="1" indent="-555522" algn="l">
              <a:lnSpc>
                <a:spcPts val="7204"/>
              </a:lnSpc>
              <a:buFont typeface="Arial"/>
              <a:buChar char="•"/>
            </a:pPr>
            <a:r>
              <a:rPr lang="en-US" sz="5146" spc="-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they’re aiming for (Key Results)</a:t>
            </a:r>
          </a:p>
          <a:p>
            <a:pPr marL="1111044" lvl="1" indent="-555522" algn="l">
              <a:lnSpc>
                <a:spcPts val="7204"/>
              </a:lnSpc>
              <a:buFont typeface="Arial"/>
              <a:buChar char="•"/>
            </a:pPr>
            <a:r>
              <a:rPr lang="en-US" sz="5146" spc="-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drives progress (Lead Indicators)</a:t>
            </a:r>
          </a:p>
          <a:p>
            <a:pPr marL="1111044" lvl="1" indent="-555522" algn="l">
              <a:lnSpc>
                <a:spcPts val="7204"/>
              </a:lnSpc>
              <a:spcBef>
                <a:spcPct val="0"/>
              </a:spcBef>
              <a:buFont typeface="Arial"/>
              <a:buChar char="•"/>
            </a:pPr>
            <a:r>
              <a:rPr lang="en-US" sz="5146" spc="-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rhythm supports success (Cadence  &amp; Dashboards)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2314860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00350" y="828675"/>
            <a:ext cx="12687300" cy="8915400"/>
          </a:xfrm>
          <a:custGeom>
            <a:avLst/>
            <a:gdLst/>
            <a:ahLst/>
            <a:cxnLst/>
            <a:rect l="l" t="t" r="r" b="b"/>
            <a:pathLst>
              <a:path w="12687300" h="8915400">
                <a:moveTo>
                  <a:pt x="0" y="0"/>
                </a:moveTo>
                <a:lnTo>
                  <a:pt x="12687300" y="0"/>
                </a:lnTo>
                <a:lnTo>
                  <a:pt x="12687300" y="8915400"/>
                </a:lnTo>
                <a:lnTo>
                  <a:pt x="0" y="891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31372" y="6517572"/>
            <a:ext cx="4867280" cy="1095380"/>
          </a:xfrm>
          <a:custGeom>
            <a:avLst/>
            <a:gdLst/>
            <a:ahLst/>
            <a:cxnLst/>
            <a:rect l="l" t="t" r="r" b="b"/>
            <a:pathLst>
              <a:path w="4867280" h="1095380">
                <a:moveTo>
                  <a:pt x="0" y="0"/>
                </a:moveTo>
                <a:lnTo>
                  <a:pt x="4867279" y="0"/>
                </a:lnTo>
                <a:lnTo>
                  <a:pt x="4867279" y="1095379"/>
                </a:lnTo>
                <a:lnTo>
                  <a:pt x="0" y="1095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14700" y="3357562"/>
            <a:ext cx="3014662" cy="3000375"/>
          </a:xfrm>
          <a:custGeom>
            <a:avLst/>
            <a:gdLst/>
            <a:ahLst/>
            <a:cxnLst/>
            <a:rect l="l" t="t" r="r" b="b"/>
            <a:pathLst>
              <a:path w="3014662" h="3000375">
                <a:moveTo>
                  <a:pt x="0" y="0"/>
                </a:moveTo>
                <a:lnTo>
                  <a:pt x="3014662" y="0"/>
                </a:lnTo>
                <a:lnTo>
                  <a:pt x="3014662" y="3000376"/>
                </a:lnTo>
                <a:lnTo>
                  <a:pt x="0" y="3000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77515" y="6780085"/>
            <a:ext cx="4246931" cy="51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7"/>
              </a:lnSpc>
            </a:pPr>
            <a:r>
              <a:rPr lang="en-US" sz="3041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Acooley@Syncuc.com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59437" y="791714"/>
            <a:ext cx="7925120" cy="7925120"/>
          </a:xfrm>
          <a:custGeom>
            <a:avLst/>
            <a:gdLst/>
            <a:ahLst/>
            <a:cxnLst/>
            <a:rect l="l" t="t" r="r" b="b"/>
            <a:pathLst>
              <a:path w="7925120" h="7925120">
                <a:moveTo>
                  <a:pt x="0" y="0"/>
                </a:moveTo>
                <a:lnTo>
                  <a:pt x="7925120" y="0"/>
                </a:lnTo>
                <a:lnTo>
                  <a:pt x="7925120" y="7925120"/>
                </a:lnTo>
                <a:lnTo>
                  <a:pt x="0" y="7925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723900"/>
            <a:ext cx="18002751" cy="1224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4"/>
              </a:lnSpc>
            </a:pPr>
            <a:endParaRPr dirty="0"/>
          </a:p>
          <a:p>
            <a:pPr algn="l">
              <a:lnSpc>
                <a:spcPts val="9164"/>
              </a:lnSpc>
            </a:pPr>
            <a:r>
              <a:rPr lang="en-US" sz="6546" spc="-117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What Happens After the Strategy Retreat?</a:t>
            </a:r>
          </a:p>
          <a:p>
            <a:pPr algn="l">
              <a:lnSpc>
                <a:spcPts val="9164"/>
              </a:lnSpc>
            </a:pPr>
            <a:r>
              <a:rPr lang="en-US" sz="6546" spc="-117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 </a:t>
            </a:r>
          </a:p>
          <a:p>
            <a:pPr marL="1240580" lvl="1" indent="-620290" algn="l">
              <a:lnSpc>
                <a:spcPts val="8044"/>
              </a:lnSpc>
              <a:buFont typeface="Arial"/>
              <a:buChar char="•"/>
            </a:pPr>
            <a:r>
              <a:rPr lang="en-US" sz="5746" spc="-103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Who owns the plan when the whiteboard gets erased?</a:t>
            </a:r>
          </a:p>
          <a:p>
            <a:pPr algn="l">
              <a:lnSpc>
                <a:spcPts val="8044"/>
              </a:lnSpc>
            </a:pPr>
            <a:endParaRPr lang="en-US" sz="5746" spc="-103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240580" lvl="1" indent="-620290" algn="l">
              <a:lnSpc>
                <a:spcPts val="8044"/>
              </a:lnSpc>
              <a:buFont typeface="Arial"/>
              <a:buChar char="•"/>
            </a:pPr>
            <a:r>
              <a:rPr lang="en-US" sz="5746" spc="-103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What happens when priorities change mid-quarter?</a:t>
            </a:r>
          </a:p>
          <a:p>
            <a:pPr algn="l">
              <a:lnSpc>
                <a:spcPts val="8044"/>
              </a:lnSpc>
            </a:pPr>
            <a:endParaRPr lang="en-US" sz="5746" spc="-103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marL="1240580" lvl="1" indent="-620290" algn="l">
              <a:lnSpc>
                <a:spcPts val="8044"/>
              </a:lnSpc>
              <a:buFont typeface="Arial"/>
              <a:buChar char="•"/>
            </a:pPr>
            <a:r>
              <a:rPr lang="en-US" sz="5746" spc="-103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How do we know if we’re actually executing, or just staying busy?</a:t>
            </a:r>
          </a:p>
          <a:p>
            <a:pPr algn="l">
              <a:lnSpc>
                <a:spcPts val="6504"/>
              </a:lnSpc>
            </a:pPr>
            <a:endParaRPr lang="en-US" sz="5746" spc="-103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5746" spc="-103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902074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54785" y="2497208"/>
            <a:ext cx="15839848" cy="626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4"/>
              </a:lnSpc>
            </a:pPr>
            <a:endParaRPr dirty="0"/>
          </a:p>
          <a:p>
            <a:pPr algn="l">
              <a:lnSpc>
                <a:spcPts val="9164"/>
              </a:lnSpc>
            </a:pPr>
            <a:r>
              <a:rPr lang="en-US" sz="6546" spc="-117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What is your Strategic Candence or Rhythm?  </a:t>
            </a:r>
          </a:p>
          <a:p>
            <a:pPr algn="l">
              <a:lnSpc>
                <a:spcPts val="9164"/>
              </a:lnSpc>
            </a:pPr>
            <a:r>
              <a:rPr lang="en-US" sz="6546" spc="-117" dirty="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 </a:t>
            </a:r>
          </a:p>
          <a:p>
            <a:pPr algn="l">
              <a:lnSpc>
                <a:spcPts val="6504"/>
              </a:lnSpc>
            </a:pPr>
            <a:endParaRPr lang="en-US" sz="6546" spc="-117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6546" spc="-117" dirty="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78495" cy="10477495"/>
          </a:xfrm>
          <a:custGeom>
            <a:avLst/>
            <a:gdLst/>
            <a:ahLst/>
            <a:cxnLst/>
            <a:rect l="l" t="t" r="r" b="b"/>
            <a:pathLst>
              <a:path w="18478495" h="10477495">
                <a:moveTo>
                  <a:pt x="0" y="0"/>
                </a:moveTo>
                <a:lnTo>
                  <a:pt x="18478495" y="0"/>
                </a:lnTo>
                <a:lnTo>
                  <a:pt x="18478495" y="10477495"/>
                </a:lnTo>
                <a:lnTo>
                  <a:pt x="0" y="1047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57250" y="428625"/>
            <a:ext cx="15916275" cy="9429750"/>
          </a:xfrm>
          <a:custGeom>
            <a:avLst/>
            <a:gdLst/>
            <a:ahLst/>
            <a:cxnLst/>
            <a:rect l="l" t="t" r="r" b="b"/>
            <a:pathLst>
              <a:path w="15916275" h="9429750">
                <a:moveTo>
                  <a:pt x="0" y="0"/>
                </a:moveTo>
                <a:lnTo>
                  <a:pt x="15916275" y="0"/>
                </a:lnTo>
                <a:lnTo>
                  <a:pt x="15916275" y="9429750"/>
                </a:lnTo>
                <a:lnTo>
                  <a:pt x="0" y="9429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249" y="306550"/>
            <a:ext cx="17388673" cy="881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4"/>
              </a:lnSpc>
            </a:pPr>
            <a:r>
              <a:rPr lang="en-US" sz="7246" spc="-130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Definitions That Shape </a:t>
            </a:r>
          </a:p>
          <a:p>
            <a:pPr algn="l">
              <a:lnSpc>
                <a:spcPts val="7484"/>
              </a:lnSpc>
            </a:pPr>
            <a:endParaRPr lang="en-US" sz="7246" spc="-130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484"/>
              </a:lnSpc>
            </a:pPr>
            <a:r>
              <a:rPr lang="en-US" sz="5346" spc="-96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Strategy: A coordinated set of choices to win</a:t>
            </a:r>
          </a:p>
          <a:p>
            <a:pPr algn="l">
              <a:lnSpc>
                <a:spcPts val="7484"/>
              </a:lnSpc>
            </a:pPr>
            <a:endParaRPr lang="en-US" sz="5346" spc="-96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484"/>
              </a:lnSpc>
            </a:pPr>
            <a:r>
              <a:rPr lang="en-US" sz="5346" spc="-96">
                <a:solidFill>
                  <a:srgbClr val="C68C50"/>
                </a:solidFill>
                <a:latin typeface="Visby"/>
                <a:ea typeface="Visby"/>
                <a:cs typeface="Visby"/>
                <a:sym typeface="Visby"/>
              </a:rPr>
              <a:t>Execution: The systems and behaviors that make those choices real</a:t>
            </a:r>
          </a:p>
          <a:p>
            <a:pPr algn="l">
              <a:lnSpc>
                <a:spcPts val="7484"/>
              </a:lnSpc>
            </a:pPr>
            <a:endParaRPr lang="en-US" sz="5346" spc="-96">
              <a:solidFill>
                <a:srgbClr val="C68C50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484"/>
              </a:lnSpc>
            </a:pPr>
            <a:r>
              <a:rPr lang="en-US" sz="5346" spc="-96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Operations: Day-to-day activity that must align with strategic priorities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994322"/>
            <a:ext cx="18288000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249" y="201654"/>
            <a:ext cx="17717503" cy="884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4"/>
              </a:lnSpc>
            </a:pPr>
            <a:r>
              <a:rPr lang="en-US" sz="6546" b="1" spc="-117">
                <a:solidFill>
                  <a:srgbClr val="1265D5"/>
                </a:solidFill>
                <a:latin typeface="Visby Bold"/>
                <a:ea typeface="Visby Bold"/>
                <a:cs typeface="Visby Bold"/>
                <a:sym typeface="Visby Bold"/>
              </a:rPr>
              <a:t>For Board Members: Strategy vs. Operations</a:t>
            </a:r>
          </a:p>
          <a:p>
            <a:pPr algn="l">
              <a:lnSpc>
                <a:spcPts val="9164"/>
              </a:lnSpc>
            </a:pPr>
            <a:endParaRPr lang="en-US" sz="6546" b="1" spc="-117">
              <a:solidFill>
                <a:srgbClr val="1265D5"/>
              </a:solidFill>
              <a:latin typeface="Visby Bold"/>
              <a:ea typeface="Visby Bold"/>
              <a:cs typeface="Visby Bold"/>
              <a:sym typeface="Visby Bold"/>
            </a:endParaRPr>
          </a:p>
          <a:p>
            <a:pPr algn="l">
              <a:lnSpc>
                <a:spcPts val="7764"/>
              </a:lnSpc>
            </a:pPr>
            <a:r>
              <a:rPr lang="en-US" sz="5546" spc="-9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Strategic Concern: “Are we investing or lending  within our risk appetite ?”</a:t>
            </a:r>
          </a:p>
          <a:p>
            <a:pPr algn="l">
              <a:lnSpc>
                <a:spcPts val="7764"/>
              </a:lnSpc>
            </a:pPr>
            <a:endParaRPr lang="en-US" sz="5546" spc="-99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7764"/>
              </a:lnSpc>
            </a:pPr>
            <a:r>
              <a:rPr lang="en-US" sz="5546" spc="-9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Operational Concern: “How exactly are we going to generate new checking account relationships?”</a:t>
            </a:r>
          </a:p>
          <a:p>
            <a:pPr algn="l">
              <a:lnSpc>
                <a:spcPts val="6504"/>
              </a:lnSpc>
            </a:pPr>
            <a:endParaRPr lang="en-US" sz="5546" spc="-99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  <a:p>
            <a:pPr algn="l">
              <a:lnSpc>
                <a:spcPts val="6504"/>
              </a:lnSpc>
            </a:pPr>
            <a:endParaRPr lang="en-US" sz="5546" spc="-99">
              <a:solidFill>
                <a:srgbClr val="1265D5"/>
              </a:solidFill>
              <a:latin typeface="Visby"/>
              <a:ea typeface="Visby"/>
              <a:cs typeface="Visby"/>
              <a:sym typeface="Visb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4423" y="9705871"/>
            <a:ext cx="1738867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-39">
                <a:solidFill>
                  <a:srgbClr val="1265D5"/>
                </a:solidFill>
                <a:latin typeface="Visby"/>
                <a:ea typeface="Visby"/>
                <a:cs typeface="Visby"/>
                <a:sym typeface="Visby"/>
              </a:rPr>
              <a:t>Beyond the Retreat: How Credit Unions Execute Strategy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589608"/>
            <a:ext cx="18698431" cy="0"/>
          </a:xfrm>
          <a:prstGeom prst="line">
            <a:avLst/>
          </a:prstGeom>
          <a:ln w="38100" cap="flat">
            <a:solidFill>
              <a:srgbClr val="1265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919</Words>
  <Application>Microsoft Office PowerPoint</Application>
  <PresentationFormat>Custom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Text Magic Studio Magic Design for Presentations L&amp;P</dc:title>
  <cp:lastModifiedBy>James Budd</cp:lastModifiedBy>
  <cp:revision>3</cp:revision>
  <dcterms:created xsi:type="dcterms:W3CDTF">2006-08-16T00:00:00Z</dcterms:created>
  <dcterms:modified xsi:type="dcterms:W3CDTF">2025-09-02T11:42:56Z</dcterms:modified>
  <dc:identifier>DAGxzag83Fs</dc:identifier>
</cp:coreProperties>
</file>