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86731-A6C3-4096-827C-A52B1C72985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24BD67-5B63-4DD1-9A0B-ACA5F530A5B8}">
      <dgm:prSet/>
      <dgm:spPr/>
      <dgm:t>
        <a:bodyPr/>
        <a:lstStyle/>
        <a:p>
          <a:r>
            <a:rPr lang="en-US"/>
            <a:t>Recognize</a:t>
          </a:r>
        </a:p>
      </dgm:t>
    </dgm:pt>
    <dgm:pt modelId="{7C9938E3-83EE-42F3-A0E7-7F09C76DF579}" type="parTrans" cxnId="{F06390CE-14E8-4E05-A738-05C7F69D8839}">
      <dgm:prSet/>
      <dgm:spPr/>
      <dgm:t>
        <a:bodyPr/>
        <a:lstStyle/>
        <a:p>
          <a:endParaRPr lang="en-US"/>
        </a:p>
      </dgm:t>
    </dgm:pt>
    <dgm:pt modelId="{CAC79DA5-ED0C-46CC-B5D2-C9661B583333}" type="sibTrans" cxnId="{F06390CE-14E8-4E05-A738-05C7F69D8839}">
      <dgm:prSet/>
      <dgm:spPr/>
      <dgm:t>
        <a:bodyPr/>
        <a:lstStyle/>
        <a:p>
          <a:endParaRPr lang="en-US"/>
        </a:p>
      </dgm:t>
    </dgm:pt>
    <dgm:pt modelId="{A245C739-BA09-48C6-B0D4-7BB3BB6F6F7B}">
      <dgm:prSet/>
      <dgm:spPr/>
      <dgm:t>
        <a:bodyPr/>
        <a:lstStyle/>
        <a:p>
          <a:r>
            <a:rPr lang="en-US"/>
            <a:t>Recognize Cybersecurity as Strategic Risk</a:t>
          </a:r>
          <a:br>
            <a:rPr lang="en-US"/>
          </a:br>
          <a:r>
            <a:rPr lang="en-US"/>
            <a:t>Align with mission, values, and business goals.</a:t>
          </a:r>
        </a:p>
      </dgm:t>
    </dgm:pt>
    <dgm:pt modelId="{0B275206-22B2-48F6-ADF3-26DEAD2DC5F7}" type="parTrans" cxnId="{A8FC09FB-364C-4457-9DBE-ECE8BC6D4EAF}">
      <dgm:prSet/>
      <dgm:spPr/>
      <dgm:t>
        <a:bodyPr/>
        <a:lstStyle/>
        <a:p>
          <a:endParaRPr lang="en-US"/>
        </a:p>
      </dgm:t>
    </dgm:pt>
    <dgm:pt modelId="{8A1358BD-2053-4C0C-B2EB-51890F760937}" type="sibTrans" cxnId="{A8FC09FB-364C-4457-9DBE-ECE8BC6D4EAF}">
      <dgm:prSet/>
      <dgm:spPr/>
      <dgm:t>
        <a:bodyPr/>
        <a:lstStyle/>
        <a:p>
          <a:endParaRPr lang="en-US"/>
        </a:p>
      </dgm:t>
    </dgm:pt>
    <dgm:pt modelId="{12943590-86BD-4866-99DE-AC03E1C4317F}">
      <dgm:prSet/>
      <dgm:spPr/>
      <dgm:t>
        <a:bodyPr/>
        <a:lstStyle/>
        <a:p>
          <a:r>
            <a:rPr lang="en-US"/>
            <a:t>Build</a:t>
          </a:r>
        </a:p>
      </dgm:t>
    </dgm:pt>
    <dgm:pt modelId="{3D63C149-EFA4-4CBF-9843-559B0BE189F4}" type="parTrans" cxnId="{2528BDC3-A22C-434A-9EF1-C53C520A18D1}">
      <dgm:prSet/>
      <dgm:spPr/>
      <dgm:t>
        <a:bodyPr/>
        <a:lstStyle/>
        <a:p>
          <a:endParaRPr lang="en-US"/>
        </a:p>
      </dgm:t>
    </dgm:pt>
    <dgm:pt modelId="{34A39374-4933-40A6-8DCE-16823215483D}" type="sibTrans" cxnId="{2528BDC3-A22C-434A-9EF1-C53C520A18D1}">
      <dgm:prSet/>
      <dgm:spPr/>
      <dgm:t>
        <a:bodyPr/>
        <a:lstStyle/>
        <a:p>
          <a:endParaRPr lang="en-US"/>
        </a:p>
      </dgm:t>
    </dgm:pt>
    <dgm:pt modelId="{BE74D6B7-6DDE-4387-AB02-3A09A45CB573}">
      <dgm:prSet/>
      <dgm:spPr/>
      <dgm:t>
        <a:bodyPr/>
        <a:lstStyle/>
        <a:p>
          <a:r>
            <a:rPr lang="en-US"/>
            <a:t>Build Foundational Cyber Knowledge</a:t>
          </a:r>
          <a:br>
            <a:rPr lang="en-US"/>
          </a:br>
          <a:r>
            <a:rPr lang="en-US"/>
            <a:t>Understand threats (phishing, ransomware), frameworks (CIS, CRI, NIST, FFIEC), and basic controls (MFA, patching).</a:t>
          </a:r>
        </a:p>
      </dgm:t>
    </dgm:pt>
    <dgm:pt modelId="{63E545C5-8885-48E4-8F18-68884E99D546}" type="parTrans" cxnId="{92AF161D-660C-47AA-9DFA-3EEEF5D9C458}">
      <dgm:prSet/>
      <dgm:spPr/>
      <dgm:t>
        <a:bodyPr/>
        <a:lstStyle/>
        <a:p>
          <a:endParaRPr lang="en-US"/>
        </a:p>
      </dgm:t>
    </dgm:pt>
    <dgm:pt modelId="{3B3FF420-0E99-44EB-BB6E-9F524101F71D}" type="sibTrans" cxnId="{92AF161D-660C-47AA-9DFA-3EEEF5D9C458}">
      <dgm:prSet/>
      <dgm:spPr/>
      <dgm:t>
        <a:bodyPr/>
        <a:lstStyle/>
        <a:p>
          <a:endParaRPr lang="en-US"/>
        </a:p>
      </dgm:t>
    </dgm:pt>
    <dgm:pt modelId="{6F8E25AE-F794-4943-B3EE-947A489ACE55}">
      <dgm:prSet/>
      <dgm:spPr/>
      <dgm:t>
        <a:bodyPr/>
        <a:lstStyle/>
        <a:p>
          <a:r>
            <a:rPr lang="en-US"/>
            <a:t>Familiarize</a:t>
          </a:r>
        </a:p>
      </dgm:t>
    </dgm:pt>
    <dgm:pt modelId="{BC425C27-B5F5-4CF2-B4DD-6270BC340580}" type="parTrans" cxnId="{A85AA0A1-1208-499A-89FE-B7EFB9440CEB}">
      <dgm:prSet/>
      <dgm:spPr/>
      <dgm:t>
        <a:bodyPr/>
        <a:lstStyle/>
        <a:p>
          <a:endParaRPr lang="en-US"/>
        </a:p>
      </dgm:t>
    </dgm:pt>
    <dgm:pt modelId="{A039426F-37B0-4578-924B-5E8D74F53B92}" type="sibTrans" cxnId="{A85AA0A1-1208-499A-89FE-B7EFB9440CEB}">
      <dgm:prSet/>
      <dgm:spPr/>
      <dgm:t>
        <a:bodyPr/>
        <a:lstStyle/>
        <a:p>
          <a:endParaRPr lang="en-US"/>
        </a:p>
      </dgm:t>
    </dgm:pt>
    <dgm:pt modelId="{B65003D4-6B56-4514-83CA-1E8396643780}">
      <dgm:prSet/>
      <dgm:spPr/>
      <dgm:t>
        <a:bodyPr/>
        <a:lstStyle/>
        <a:p>
          <a:r>
            <a:rPr lang="en-US"/>
            <a:t>Familiarize with Key Tools</a:t>
          </a:r>
          <a:br>
            <a:rPr lang="en-US"/>
          </a:br>
          <a:r>
            <a:rPr lang="en-US"/>
            <a:t>Know the purpose of SIEM, EDR, IAM, and DLP systems.</a:t>
          </a:r>
        </a:p>
      </dgm:t>
    </dgm:pt>
    <dgm:pt modelId="{C0128519-51B7-46DD-8291-CB406210CB4E}" type="parTrans" cxnId="{81A93BD7-E99A-42E6-916A-D55F2D328ADB}">
      <dgm:prSet/>
      <dgm:spPr/>
      <dgm:t>
        <a:bodyPr/>
        <a:lstStyle/>
        <a:p>
          <a:endParaRPr lang="en-US"/>
        </a:p>
      </dgm:t>
    </dgm:pt>
    <dgm:pt modelId="{EEFAFDF8-0037-4DCB-BBC4-FD088372A1A0}" type="sibTrans" cxnId="{81A93BD7-E99A-42E6-916A-D55F2D328ADB}">
      <dgm:prSet/>
      <dgm:spPr/>
      <dgm:t>
        <a:bodyPr/>
        <a:lstStyle/>
        <a:p>
          <a:endParaRPr lang="en-US"/>
        </a:p>
      </dgm:t>
    </dgm:pt>
    <dgm:pt modelId="{CC198655-2028-4931-83E4-EC56BB5905B4}">
      <dgm:prSet/>
      <dgm:spPr/>
      <dgm:t>
        <a:bodyPr/>
        <a:lstStyle/>
        <a:p>
          <a:r>
            <a:rPr lang="en-US"/>
            <a:t>Apply</a:t>
          </a:r>
        </a:p>
      </dgm:t>
    </dgm:pt>
    <dgm:pt modelId="{B6E6F0F3-98F6-4489-8B95-437E2A4C9FA8}" type="parTrans" cxnId="{71854D7D-9FFB-4FA9-8C3C-B01F056ECDEA}">
      <dgm:prSet/>
      <dgm:spPr/>
      <dgm:t>
        <a:bodyPr/>
        <a:lstStyle/>
        <a:p>
          <a:endParaRPr lang="en-US"/>
        </a:p>
      </dgm:t>
    </dgm:pt>
    <dgm:pt modelId="{0AB52365-2E08-44F4-90DA-6BEAA4E658E9}" type="sibTrans" cxnId="{71854D7D-9FFB-4FA9-8C3C-B01F056ECDEA}">
      <dgm:prSet/>
      <dgm:spPr/>
      <dgm:t>
        <a:bodyPr/>
        <a:lstStyle/>
        <a:p>
          <a:endParaRPr lang="en-US"/>
        </a:p>
      </dgm:t>
    </dgm:pt>
    <dgm:pt modelId="{C83CA18D-EBA5-4E4F-A885-C23B68ADF87E}">
      <dgm:prSet/>
      <dgm:spPr/>
      <dgm:t>
        <a:bodyPr/>
        <a:lstStyle/>
        <a:p>
          <a:r>
            <a:rPr lang="en-US"/>
            <a:t>Apply to Credit Union Context</a:t>
          </a:r>
          <a:br>
            <a:rPr lang="en-US"/>
          </a:br>
          <a:r>
            <a:rPr lang="en-US"/>
            <a:t>Identify critical assets, assess vendor risks, and understand operational impact.</a:t>
          </a:r>
        </a:p>
      </dgm:t>
    </dgm:pt>
    <dgm:pt modelId="{5430BB5E-B313-43DF-8493-FABF444A34E0}" type="parTrans" cxnId="{AABF7808-1B88-4610-B61F-4BB925F1D84C}">
      <dgm:prSet/>
      <dgm:spPr/>
      <dgm:t>
        <a:bodyPr/>
        <a:lstStyle/>
        <a:p>
          <a:endParaRPr lang="en-US"/>
        </a:p>
      </dgm:t>
    </dgm:pt>
    <dgm:pt modelId="{FC334BFA-A6A1-4243-AADF-A6E654CF85B0}" type="sibTrans" cxnId="{AABF7808-1B88-4610-B61F-4BB925F1D84C}">
      <dgm:prSet/>
      <dgm:spPr/>
      <dgm:t>
        <a:bodyPr/>
        <a:lstStyle/>
        <a:p>
          <a:endParaRPr lang="en-US"/>
        </a:p>
      </dgm:t>
    </dgm:pt>
    <dgm:pt modelId="{200ECE02-5D68-4F95-AD95-75ACE6C08843}">
      <dgm:prSet/>
      <dgm:spPr/>
      <dgm:t>
        <a:bodyPr/>
        <a:lstStyle/>
        <a:p>
          <a:r>
            <a:rPr lang="en-US"/>
            <a:t>Communicate Across</a:t>
          </a:r>
        </a:p>
      </dgm:t>
    </dgm:pt>
    <dgm:pt modelId="{C7D2730F-0616-4EC1-9F05-5F011C63339A}" type="parTrans" cxnId="{6D1297BD-6E64-490D-9CE6-200BEFBC91F4}">
      <dgm:prSet/>
      <dgm:spPr/>
      <dgm:t>
        <a:bodyPr/>
        <a:lstStyle/>
        <a:p>
          <a:endParaRPr lang="en-US"/>
        </a:p>
      </dgm:t>
    </dgm:pt>
    <dgm:pt modelId="{6D0E239B-5772-4400-B9A0-B77E4E829066}" type="sibTrans" cxnId="{6D1297BD-6E64-490D-9CE6-200BEFBC91F4}">
      <dgm:prSet/>
      <dgm:spPr/>
      <dgm:t>
        <a:bodyPr/>
        <a:lstStyle/>
        <a:p>
          <a:endParaRPr lang="en-US"/>
        </a:p>
      </dgm:t>
    </dgm:pt>
    <dgm:pt modelId="{142DCE7C-60CD-4B8A-81D5-96B19732F181}">
      <dgm:prSet/>
      <dgm:spPr/>
      <dgm:t>
        <a:bodyPr/>
        <a:lstStyle/>
        <a:p>
          <a:r>
            <a:rPr lang="en-US"/>
            <a:t>Communicate Across Functions</a:t>
          </a:r>
          <a:br>
            <a:rPr lang="en-US"/>
          </a:br>
          <a:r>
            <a:rPr lang="en-US"/>
            <a:t>Translate technical risks into business terms; collaborate with IT, risk, and compliance leaders.</a:t>
          </a:r>
        </a:p>
      </dgm:t>
    </dgm:pt>
    <dgm:pt modelId="{6E46C0DD-884C-4A88-BE18-9CCCB0192C23}" type="parTrans" cxnId="{E872EBAA-484A-45D6-B559-0FAFB5ABA695}">
      <dgm:prSet/>
      <dgm:spPr/>
      <dgm:t>
        <a:bodyPr/>
        <a:lstStyle/>
        <a:p>
          <a:endParaRPr lang="en-US"/>
        </a:p>
      </dgm:t>
    </dgm:pt>
    <dgm:pt modelId="{AC7D55A9-A147-45A0-BFA8-7189BF8D6224}" type="sibTrans" cxnId="{E872EBAA-484A-45D6-B559-0FAFB5ABA695}">
      <dgm:prSet/>
      <dgm:spPr/>
      <dgm:t>
        <a:bodyPr/>
        <a:lstStyle/>
        <a:p>
          <a:endParaRPr lang="en-US"/>
        </a:p>
      </dgm:t>
    </dgm:pt>
    <dgm:pt modelId="{59E15049-3510-4823-A5A6-BDC8B7990A99}">
      <dgm:prSet/>
      <dgm:spPr/>
      <dgm:t>
        <a:bodyPr/>
        <a:lstStyle/>
        <a:p>
          <a:r>
            <a:rPr lang="en-US"/>
            <a:t>Lead by</a:t>
          </a:r>
        </a:p>
      </dgm:t>
    </dgm:pt>
    <dgm:pt modelId="{8C7F9BD5-D83F-4ACD-A76B-5D0EEB691ED7}" type="parTrans" cxnId="{6860EA0F-E00E-479C-88BB-AB6EEF90EA6E}">
      <dgm:prSet/>
      <dgm:spPr/>
      <dgm:t>
        <a:bodyPr/>
        <a:lstStyle/>
        <a:p>
          <a:endParaRPr lang="en-US"/>
        </a:p>
      </dgm:t>
    </dgm:pt>
    <dgm:pt modelId="{BEE3FB4E-61C8-496E-B007-180247338323}" type="sibTrans" cxnId="{6860EA0F-E00E-479C-88BB-AB6EEF90EA6E}">
      <dgm:prSet/>
      <dgm:spPr/>
      <dgm:t>
        <a:bodyPr/>
        <a:lstStyle/>
        <a:p>
          <a:endParaRPr lang="en-US"/>
        </a:p>
      </dgm:t>
    </dgm:pt>
    <dgm:pt modelId="{12E01A49-58C2-4F85-915E-7E093AFAA151}">
      <dgm:prSet/>
      <dgm:spPr/>
      <dgm:t>
        <a:bodyPr/>
        <a:lstStyle/>
        <a:p>
          <a:r>
            <a:rPr lang="en-US"/>
            <a:t>Lead by Example</a:t>
          </a:r>
          <a:br>
            <a:rPr lang="en-US"/>
          </a:br>
          <a:r>
            <a:rPr lang="en-US"/>
            <a:t>Model secure behavior and promote a culture of awareness.</a:t>
          </a:r>
        </a:p>
      </dgm:t>
    </dgm:pt>
    <dgm:pt modelId="{01CC4D46-35B1-4CDE-8A7E-AC554BE687A8}" type="parTrans" cxnId="{FBE059B1-087E-4ABF-BFA1-8897D839BA56}">
      <dgm:prSet/>
      <dgm:spPr/>
      <dgm:t>
        <a:bodyPr/>
        <a:lstStyle/>
        <a:p>
          <a:endParaRPr lang="en-US"/>
        </a:p>
      </dgm:t>
    </dgm:pt>
    <dgm:pt modelId="{5ED025DC-B639-4227-A8B4-586D152BC713}" type="sibTrans" cxnId="{FBE059B1-087E-4ABF-BFA1-8897D839BA56}">
      <dgm:prSet/>
      <dgm:spPr/>
      <dgm:t>
        <a:bodyPr/>
        <a:lstStyle/>
        <a:p>
          <a:endParaRPr lang="en-US"/>
        </a:p>
      </dgm:t>
    </dgm:pt>
    <dgm:pt modelId="{81EDF783-C99D-414F-A112-B8288CBB4A7E}">
      <dgm:prSet/>
      <dgm:spPr/>
      <dgm:t>
        <a:bodyPr/>
        <a:lstStyle/>
        <a:p>
          <a:r>
            <a:rPr lang="en-US"/>
            <a:t>Report</a:t>
          </a:r>
        </a:p>
      </dgm:t>
    </dgm:pt>
    <dgm:pt modelId="{9D316EED-9B52-4A15-B5C2-D31B06E25E52}" type="parTrans" cxnId="{14DEFA38-3A8B-4C9F-8497-310510899ECD}">
      <dgm:prSet/>
      <dgm:spPr/>
      <dgm:t>
        <a:bodyPr/>
        <a:lstStyle/>
        <a:p>
          <a:endParaRPr lang="en-US"/>
        </a:p>
      </dgm:t>
    </dgm:pt>
    <dgm:pt modelId="{7FFAB4D6-66DC-40FC-8E33-11E867877BF7}" type="sibTrans" cxnId="{14DEFA38-3A8B-4C9F-8497-310510899ECD}">
      <dgm:prSet/>
      <dgm:spPr/>
      <dgm:t>
        <a:bodyPr/>
        <a:lstStyle/>
        <a:p>
          <a:endParaRPr lang="en-US"/>
        </a:p>
      </dgm:t>
    </dgm:pt>
    <dgm:pt modelId="{0A87DDD4-62C9-465F-ADE5-D0ED0B314A5C}">
      <dgm:prSet/>
      <dgm:spPr/>
      <dgm:t>
        <a:bodyPr/>
        <a:lstStyle/>
        <a:p>
          <a:r>
            <a:rPr lang="en-US"/>
            <a:t>Report Effectively to the Board</a:t>
          </a:r>
          <a:br>
            <a:rPr lang="en-US"/>
          </a:br>
          <a:r>
            <a:rPr lang="en-US"/>
            <a:t>Present clear, non-technical updates on threats, risks, and mitigation strategies.</a:t>
          </a:r>
        </a:p>
      </dgm:t>
    </dgm:pt>
    <dgm:pt modelId="{B104BC80-F07B-4EBE-9732-5F7EA7E08E95}" type="parTrans" cxnId="{837E12BA-15EE-409B-9A4E-C1CAADEDE00C}">
      <dgm:prSet/>
      <dgm:spPr/>
      <dgm:t>
        <a:bodyPr/>
        <a:lstStyle/>
        <a:p>
          <a:endParaRPr lang="en-US"/>
        </a:p>
      </dgm:t>
    </dgm:pt>
    <dgm:pt modelId="{785F7615-B7C8-4E91-9365-CD64A78816D9}" type="sibTrans" cxnId="{837E12BA-15EE-409B-9A4E-C1CAADEDE00C}">
      <dgm:prSet/>
      <dgm:spPr/>
      <dgm:t>
        <a:bodyPr/>
        <a:lstStyle/>
        <a:p>
          <a:endParaRPr lang="en-US"/>
        </a:p>
      </dgm:t>
    </dgm:pt>
    <dgm:pt modelId="{226DCEA4-E71B-46E0-B646-AE350058DE8D}" type="pres">
      <dgm:prSet presAssocID="{31086731-A6C3-4096-827C-A52B1C72985D}" presName="Name0" presStyleCnt="0">
        <dgm:presLayoutVars>
          <dgm:dir/>
          <dgm:animLvl val="lvl"/>
          <dgm:resizeHandles val="exact"/>
        </dgm:presLayoutVars>
      </dgm:prSet>
      <dgm:spPr/>
    </dgm:pt>
    <dgm:pt modelId="{0BF25015-A188-4699-B478-7C4B313A9914}" type="pres">
      <dgm:prSet presAssocID="{DE24BD67-5B63-4DD1-9A0B-ACA5F530A5B8}" presName="linNode" presStyleCnt="0"/>
      <dgm:spPr/>
    </dgm:pt>
    <dgm:pt modelId="{1AA195E3-02E5-4DE7-8903-C08328D45475}" type="pres">
      <dgm:prSet presAssocID="{DE24BD67-5B63-4DD1-9A0B-ACA5F530A5B8}" presName="parentText" presStyleLbl="alignNode1" presStyleIdx="0" presStyleCnt="7">
        <dgm:presLayoutVars>
          <dgm:chMax val="1"/>
          <dgm:bulletEnabled/>
        </dgm:presLayoutVars>
      </dgm:prSet>
      <dgm:spPr/>
    </dgm:pt>
    <dgm:pt modelId="{9C05AEB9-FD0A-43C8-B7A1-429B4A77108D}" type="pres">
      <dgm:prSet presAssocID="{DE24BD67-5B63-4DD1-9A0B-ACA5F530A5B8}" presName="descendantText" presStyleLbl="alignAccFollowNode1" presStyleIdx="0" presStyleCnt="7">
        <dgm:presLayoutVars>
          <dgm:bulletEnabled/>
        </dgm:presLayoutVars>
      </dgm:prSet>
      <dgm:spPr/>
    </dgm:pt>
    <dgm:pt modelId="{38B6A3A4-E87F-4C8C-8ACE-6D4E75FCCDDD}" type="pres">
      <dgm:prSet presAssocID="{CAC79DA5-ED0C-46CC-B5D2-C9661B583333}" presName="sp" presStyleCnt="0"/>
      <dgm:spPr/>
    </dgm:pt>
    <dgm:pt modelId="{1D2D2D16-9295-41D8-A9F9-7052FC50CCD5}" type="pres">
      <dgm:prSet presAssocID="{12943590-86BD-4866-99DE-AC03E1C4317F}" presName="linNode" presStyleCnt="0"/>
      <dgm:spPr/>
    </dgm:pt>
    <dgm:pt modelId="{F20441F2-E9AD-4782-A02D-77740C98BC20}" type="pres">
      <dgm:prSet presAssocID="{12943590-86BD-4866-99DE-AC03E1C4317F}" presName="parentText" presStyleLbl="alignNode1" presStyleIdx="1" presStyleCnt="7">
        <dgm:presLayoutVars>
          <dgm:chMax val="1"/>
          <dgm:bulletEnabled/>
        </dgm:presLayoutVars>
      </dgm:prSet>
      <dgm:spPr/>
    </dgm:pt>
    <dgm:pt modelId="{B3C21D87-EE05-4DB2-918F-96E25A838A7D}" type="pres">
      <dgm:prSet presAssocID="{12943590-86BD-4866-99DE-AC03E1C4317F}" presName="descendantText" presStyleLbl="alignAccFollowNode1" presStyleIdx="1" presStyleCnt="7">
        <dgm:presLayoutVars>
          <dgm:bulletEnabled/>
        </dgm:presLayoutVars>
      </dgm:prSet>
      <dgm:spPr/>
    </dgm:pt>
    <dgm:pt modelId="{8FAD836E-EA74-4C99-9658-E7F343890B6A}" type="pres">
      <dgm:prSet presAssocID="{34A39374-4933-40A6-8DCE-16823215483D}" presName="sp" presStyleCnt="0"/>
      <dgm:spPr/>
    </dgm:pt>
    <dgm:pt modelId="{55DD1D02-FB1D-4328-A2D3-07C5D8EA9C21}" type="pres">
      <dgm:prSet presAssocID="{6F8E25AE-F794-4943-B3EE-947A489ACE55}" presName="linNode" presStyleCnt="0"/>
      <dgm:spPr/>
    </dgm:pt>
    <dgm:pt modelId="{CE550A43-499D-43B3-83B4-B0FB75042DE7}" type="pres">
      <dgm:prSet presAssocID="{6F8E25AE-F794-4943-B3EE-947A489ACE55}" presName="parentText" presStyleLbl="alignNode1" presStyleIdx="2" presStyleCnt="7">
        <dgm:presLayoutVars>
          <dgm:chMax val="1"/>
          <dgm:bulletEnabled/>
        </dgm:presLayoutVars>
      </dgm:prSet>
      <dgm:spPr/>
    </dgm:pt>
    <dgm:pt modelId="{135E9155-1ED9-406B-B853-BA0AE9805B2C}" type="pres">
      <dgm:prSet presAssocID="{6F8E25AE-F794-4943-B3EE-947A489ACE55}" presName="descendantText" presStyleLbl="alignAccFollowNode1" presStyleIdx="2" presStyleCnt="7">
        <dgm:presLayoutVars>
          <dgm:bulletEnabled/>
        </dgm:presLayoutVars>
      </dgm:prSet>
      <dgm:spPr/>
    </dgm:pt>
    <dgm:pt modelId="{B084A17A-559A-4377-9A66-73C4B59DE95C}" type="pres">
      <dgm:prSet presAssocID="{A039426F-37B0-4578-924B-5E8D74F53B92}" presName="sp" presStyleCnt="0"/>
      <dgm:spPr/>
    </dgm:pt>
    <dgm:pt modelId="{AB618F85-98D8-4D70-B33A-8FB99D6EFFB7}" type="pres">
      <dgm:prSet presAssocID="{CC198655-2028-4931-83E4-EC56BB5905B4}" presName="linNode" presStyleCnt="0"/>
      <dgm:spPr/>
    </dgm:pt>
    <dgm:pt modelId="{9DE7D148-87DF-477E-AA89-6158196EB14B}" type="pres">
      <dgm:prSet presAssocID="{CC198655-2028-4931-83E4-EC56BB5905B4}" presName="parentText" presStyleLbl="alignNode1" presStyleIdx="3" presStyleCnt="7">
        <dgm:presLayoutVars>
          <dgm:chMax val="1"/>
          <dgm:bulletEnabled/>
        </dgm:presLayoutVars>
      </dgm:prSet>
      <dgm:spPr/>
    </dgm:pt>
    <dgm:pt modelId="{F055EA4A-902A-47AF-A92C-B9031CD361B3}" type="pres">
      <dgm:prSet presAssocID="{CC198655-2028-4931-83E4-EC56BB5905B4}" presName="descendantText" presStyleLbl="alignAccFollowNode1" presStyleIdx="3" presStyleCnt="7">
        <dgm:presLayoutVars>
          <dgm:bulletEnabled/>
        </dgm:presLayoutVars>
      </dgm:prSet>
      <dgm:spPr/>
    </dgm:pt>
    <dgm:pt modelId="{33CBCD81-5188-423A-B26F-722B40DCCCC1}" type="pres">
      <dgm:prSet presAssocID="{0AB52365-2E08-44F4-90DA-6BEAA4E658E9}" presName="sp" presStyleCnt="0"/>
      <dgm:spPr/>
    </dgm:pt>
    <dgm:pt modelId="{082306F0-32FE-476B-BF95-1AF90C860F34}" type="pres">
      <dgm:prSet presAssocID="{200ECE02-5D68-4F95-AD95-75ACE6C08843}" presName="linNode" presStyleCnt="0"/>
      <dgm:spPr/>
    </dgm:pt>
    <dgm:pt modelId="{4B7AA813-BF78-41C7-9823-069290E1A4A6}" type="pres">
      <dgm:prSet presAssocID="{200ECE02-5D68-4F95-AD95-75ACE6C08843}" presName="parentText" presStyleLbl="alignNode1" presStyleIdx="4" presStyleCnt="7">
        <dgm:presLayoutVars>
          <dgm:chMax val="1"/>
          <dgm:bulletEnabled/>
        </dgm:presLayoutVars>
      </dgm:prSet>
      <dgm:spPr/>
    </dgm:pt>
    <dgm:pt modelId="{6997FDC0-B628-498C-BB0C-9BC5CA3725C3}" type="pres">
      <dgm:prSet presAssocID="{200ECE02-5D68-4F95-AD95-75ACE6C08843}" presName="descendantText" presStyleLbl="alignAccFollowNode1" presStyleIdx="4" presStyleCnt="7">
        <dgm:presLayoutVars>
          <dgm:bulletEnabled/>
        </dgm:presLayoutVars>
      </dgm:prSet>
      <dgm:spPr/>
    </dgm:pt>
    <dgm:pt modelId="{771B3921-7941-476E-9D00-6B6D87E84A11}" type="pres">
      <dgm:prSet presAssocID="{6D0E239B-5772-4400-B9A0-B77E4E829066}" presName="sp" presStyleCnt="0"/>
      <dgm:spPr/>
    </dgm:pt>
    <dgm:pt modelId="{AD578C86-38F4-46B4-AC7A-2B961A553812}" type="pres">
      <dgm:prSet presAssocID="{59E15049-3510-4823-A5A6-BDC8B7990A99}" presName="linNode" presStyleCnt="0"/>
      <dgm:spPr/>
    </dgm:pt>
    <dgm:pt modelId="{D25CEB43-DA00-45FA-B998-A14F9E670589}" type="pres">
      <dgm:prSet presAssocID="{59E15049-3510-4823-A5A6-BDC8B7990A99}" presName="parentText" presStyleLbl="alignNode1" presStyleIdx="5" presStyleCnt="7">
        <dgm:presLayoutVars>
          <dgm:chMax val="1"/>
          <dgm:bulletEnabled/>
        </dgm:presLayoutVars>
      </dgm:prSet>
      <dgm:spPr/>
    </dgm:pt>
    <dgm:pt modelId="{5F23E257-882A-4848-85E9-3FB5526CF620}" type="pres">
      <dgm:prSet presAssocID="{59E15049-3510-4823-A5A6-BDC8B7990A99}" presName="descendantText" presStyleLbl="alignAccFollowNode1" presStyleIdx="5" presStyleCnt="7">
        <dgm:presLayoutVars>
          <dgm:bulletEnabled/>
        </dgm:presLayoutVars>
      </dgm:prSet>
      <dgm:spPr/>
    </dgm:pt>
    <dgm:pt modelId="{F8FF8847-97B3-42FD-86FC-CF4CC9F658CC}" type="pres">
      <dgm:prSet presAssocID="{BEE3FB4E-61C8-496E-B007-180247338323}" presName="sp" presStyleCnt="0"/>
      <dgm:spPr/>
    </dgm:pt>
    <dgm:pt modelId="{E7BEC798-1456-4F5A-BABB-33856E00FE3C}" type="pres">
      <dgm:prSet presAssocID="{81EDF783-C99D-414F-A112-B8288CBB4A7E}" presName="linNode" presStyleCnt="0"/>
      <dgm:spPr/>
    </dgm:pt>
    <dgm:pt modelId="{21D62054-7233-4A0B-B002-F33AC4265F8A}" type="pres">
      <dgm:prSet presAssocID="{81EDF783-C99D-414F-A112-B8288CBB4A7E}" presName="parentText" presStyleLbl="alignNode1" presStyleIdx="6" presStyleCnt="7">
        <dgm:presLayoutVars>
          <dgm:chMax val="1"/>
          <dgm:bulletEnabled/>
        </dgm:presLayoutVars>
      </dgm:prSet>
      <dgm:spPr/>
    </dgm:pt>
    <dgm:pt modelId="{41DE88D5-8712-4AC1-8242-AEC17D83B6E8}" type="pres">
      <dgm:prSet presAssocID="{81EDF783-C99D-414F-A112-B8288CBB4A7E}" presName="descendantText" presStyleLbl="alignAccFollowNode1" presStyleIdx="6" presStyleCnt="7">
        <dgm:presLayoutVars>
          <dgm:bulletEnabled/>
        </dgm:presLayoutVars>
      </dgm:prSet>
      <dgm:spPr/>
    </dgm:pt>
  </dgm:ptLst>
  <dgm:cxnLst>
    <dgm:cxn modelId="{BF4F9A02-F49A-4D61-B3F4-EF0CC81E60FE}" type="presOf" srcId="{31086731-A6C3-4096-827C-A52B1C72985D}" destId="{226DCEA4-E71B-46E0-B646-AE350058DE8D}" srcOrd="0" destOrd="0" presId="urn:microsoft.com/office/officeart/2016/7/layout/VerticalSolidActionList"/>
    <dgm:cxn modelId="{AABF7808-1B88-4610-B61F-4BB925F1D84C}" srcId="{CC198655-2028-4931-83E4-EC56BB5905B4}" destId="{C83CA18D-EBA5-4E4F-A885-C23B68ADF87E}" srcOrd="0" destOrd="0" parTransId="{5430BB5E-B313-43DF-8493-FABF444A34E0}" sibTransId="{FC334BFA-A6A1-4243-AADF-A6E654CF85B0}"/>
    <dgm:cxn modelId="{4E2DEC0D-21C4-43B1-9866-2B1FD16D7AF4}" type="presOf" srcId="{A245C739-BA09-48C6-B0D4-7BB3BB6F6F7B}" destId="{9C05AEB9-FD0A-43C8-B7A1-429B4A77108D}" srcOrd="0" destOrd="0" presId="urn:microsoft.com/office/officeart/2016/7/layout/VerticalSolidActionList"/>
    <dgm:cxn modelId="{6860EA0F-E00E-479C-88BB-AB6EEF90EA6E}" srcId="{31086731-A6C3-4096-827C-A52B1C72985D}" destId="{59E15049-3510-4823-A5A6-BDC8B7990A99}" srcOrd="5" destOrd="0" parTransId="{8C7F9BD5-D83F-4ACD-A76B-5D0EEB691ED7}" sibTransId="{BEE3FB4E-61C8-496E-B007-180247338323}"/>
    <dgm:cxn modelId="{92AF161D-660C-47AA-9DFA-3EEEF5D9C458}" srcId="{12943590-86BD-4866-99DE-AC03E1C4317F}" destId="{BE74D6B7-6DDE-4387-AB02-3A09A45CB573}" srcOrd="0" destOrd="0" parTransId="{63E545C5-8885-48E4-8F18-68884E99D546}" sibTransId="{3B3FF420-0E99-44EB-BB6E-9F524101F71D}"/>
    <dgm:cxn modelId="{8CB5801D-D8AE-440A-AB6D-2AA66A28F030}" type="presOf" srcId="{200ECE02-5D68-4F95-AD95-75ACE6C08843}" destId="{4B7AA813-BF78-41C7-9823-069290E1A4A6}" srcOrd="0" destOrd="0" presId="urn:microsoft.com/office/officeart/2016/7/layout/VerticalSolidActionList"/>
    <dgm:cxn modelId="{0CE04227-A9CE-497E-AF7A-18BD1124FD5F}" type="presOf" srcId="{CC198655-2028-4931-83E4-EC56BB5905B4}" destId="{9DE7D148-87DF-477E-AA89-6158196EB14B}" srcOrd="0" destOrd="0" presId="urn:microsoft.com/office/officeart/2016/7/layout/VerticalSolidActionList"/>
    <dgm:cxn modelId="{0334F733-9996-4E3B-B98A-49E6A2D598C2}" type="presOf" srcId="{12E01A49-58C2-4F85-915E-7E093AFAA151}" destId="{5F23E257-882A-4848-85E9-3FB5526CF620}" srcOrd="0" destOrd="0" presId="urn:microsoft.com/office/officeart/2016/7/layout/VerticalSolidActionList"/>
    <dgm:cxn modelId="{14DEFA38-3A8B-4C9F-8497-310510899ECD}" srcId="{31086731-A6C3-4096-827C-A52B1C72985D}" destId="{81EDF783-C99D-414F-A112-B8288CBB4A7E}" srcOrd="6" destOrd="0" parTransId="{9D316EED-9B52-4A15-B5C2-D31B06E25E52}" sibTransId="{7FFAB4D6-66DC-40FC-8E33-11E867877BF7}"/>
    <dgm:cxn modelId="{0342795E-DABD-415B-A83C-B1A6764AF1F4}" type="presOf" srcId="{B65003D4-6B56-4514-83CA-1E8396643780}" destId="{135E9155-1ED9-406B-B853-BA0AE9805B2C}" srcOrd="0" destOrd="0" presId="urn:microsoft.com/office/officeart/2016/7/layout/VerticalSolidActionList"/>
    <dgm:cxn modelId="{3F67DE6D-E956-4876-8903-14F363690650}" type="presOf" srcId="{81EDF783-C99D-414F-A112-B8288CBB4A7E}" destId="{21D62054-7233-4A0B-B002-F33AC4265F8A}" srcOrd="0" destOrd="0" presId="urn:microsoft.com/office/officeart/2016/7/layout/VerticalSolidActionList"/>
    <dgm:cxn modelId="{71854D7D-9FFB-4FA9-8C3C-B01F056ECDEA}" srcId="{31086731-A6C3-4096-827C-A52B1C72985D}" destId="{CC198655-2028-4931-83E4-EC56BB5905B4}" srcOrd="3" destOrd="0" parTransId="{B6E6F0F3-98F6-4489-8B95-437E2A4C9FA8}" sibTransId="{0AB52365-2E08-44F4-90DA-6BEAA4E658E9}"/>
    <dgm:cxn modelId="{8E82A68A-CF95-4AA1-911D-1A94C11B9BB3}" type="presOf" srcId="{BE74D6B7-6DDE-4387-AB02-3A09A45CB573}" destId="{B3C21D87-EE05-4DB2-918F-96E25A838A7D}" srcOrd="0" destOrd="0" presId="urn:microsoft.com/office/officeart/2016/7/layout/VerticalSolidActionList"/>
    <dgm:cxn modelId="{534C9B90-45E9-4598-8F12-F49525766604}" type="presOf" srcId="{6F8E25AE-F794-4943-B3EE-947A489ACE55}" destId="{CE550A43-499D-43B3-83B4-B0FB75042DE7}" srcOrd="0" destOrd="0" presId="urn:microsoft.com/office/officeart/2016/7/layout/VerticalSolidActionList"/>
    <dgm:cxn modelId="{DCC83997-8284-495D-AB9E-A66E8F2D8CBB}" type="presOf" srcId="{142DCE7C-60CD-4B8A-81D5-96B19732F181}" destId="{6997FDC0-B628-498C-BB0C-9BC5CA3725C3}" srcOrd="0" destOrd="0" presId="urn:microsoft.com/office/officeart/2016/7/layout/VerticalSolidActionList"/>
    <dgm:cxn modelId="{A85AA0A1-1208-499A-89FE-B7EFB9440CEB}" srcId="{31086731-A6C3-4096-827C-A52B1C72985D}" destId="{6F8E25AE-F794-4943-B3EE-947A489ACE55}" srcOrd="2" destOrd="0" parTransId="{BC425C27-B5F5-4CF2-B4DD-6270BC340580}" sibTransId="{A039426F-37B0-4578-924B-5E8D74F53B92}"/>
    <dgm:cxn modelId="{3DF668A7-8AC5-4C2F-94CF-45D978F036B4}" type="presOf" srcId="{59E15049-3510-4823-A5A6-BDC8B7990A99}" destId="{D25CEB43-DA00-45FA-B998-A14F9E670589}" srcOrd="0" destOrd="0" presId="urn:microsoft.com/office/officeart/2016/7/layout/VerticalSolidActionList"/>
    <dgm:cxn modelId="{E872EBAA-484A-45D6-B559-0FAFB5ABA695}" srcId="{200ECE02-5D68-4F95-AD95-75ACE6C08843}" destId="{142DCE7C-60CD-4B8A-81D5-96B19732F181}" srcOrd="0" destOrd="0" parTransId="{6E46C0DD-884C-4A88-BE18-9CCCB0192C23}" sibTransId="{AC7D55A9-A147-45A0-BFA8-7189BF8D6224}"/>
    <dgm:cxn modelId="{FBE059B1-087E-4ABF-BFA1-8897D839BA56}" srcId="{59E15049-3510-4823-A5A6-BDC8B7990A99}" destId="{12E01A49-58C2-4F85-915E-7E093AFAA151}" srcOrd="0" destOrd="0" parTransId="{01CC4D46-35B1-4CDE-8A7E-AC554BE687A8}" sibTransId="{5ED025DC-B639-4227-A8B4-586D152BC713}"/>
    <dgm:cxn modelId="{6CEF08B8-DD0A-4422-A4BD-8AF69F4631F0}" type="presOf" srcId="{0A87DDD4-62C9-465F-ADE5-D0ED0B314A5C}" destId="{41DE88D5-8712-4AC1-8242-AEC17D83B6E8}" srcOrd="0" destOrd="0" presId="urn:microsoft.com/office/officeart/2016/7/layout/VerticalSolidActionList"/>
    <dgm:cxn modelId="{837E12BA-15EE-409B-9A4E-C1CAADEDE00C}" srcId="{81EDF783-C99D-414F-A112-B8288CBB4A7E}" destId="{0A87DDD4-62C9-465F-ADE5-D0ED0B314A5C}" srcOrd="0" destOrd="0" parTransId="{B104BC80-F07B-4EBE-9732-5F7EA7E08E95}" sibTransId="{785F7615-B7C8-4E91-9365-CD64A78816D9}"/>
    <dgm:cxn modelId="{6D1297BD-6E64-490D-9CE6-200BEFBC91F4}" srcId="{31086731-A6C3-4096-827C-A52B1C72985D}" destId="{200ECE02-5D68-4F95-AD95-75ACE6C08843}" srcOrd="4" destOrd="0" parTransId="{C7D2730F-0616-4EC1-9F05-5F011C63339A}" sibTransId="{6D0E239B-5772-4400-B9A0-B77E4E829066}"/>
    <dgm:cxn modelId="{77069AC3-C102-4052-81B4-D2CA7C32251A}" type="presOf" srcId="{12943590-86BD-4866-99DE-AC03E1C4317F}" destId="{F20441F2-E9AD-4782-A02D-77740C98BC20}" srcOrd="0" destOrd="0" presId="urn:microsoft.com/office/officeart/2016/7/layout/VerticalSolidActionList"/>
    <dgm:cxn modelId="{2528BDC3-A22C-434A-9EF1-C53C520A18D1}" srcId="{31086731-A6C3-4096-827C-A52B1C72985D}" destId="{12943590-86BD-4866-99DE-AC03E1C4317F}" srcOrd="1" destOrd="0" parTransId="{3D63C149-EFA4-4CBF-9843-559B0BE189F4}" sibTransId="{34A39374-4933-40A6-8DCE-16823215483D}"/>
    <dgm:cxn modelId="{F06390CE-14E8-4E05-A738-05C7F69D8839}" srcId="{31086731-A6C3-4096-827C-A52B1C72985D}" destId="{DE24BD67-5B63-4DD1-9A0B-ACA5F530A5B8}" srcOrd="0" destOrd="0" parTransId="{7C9938E3-83EE-42F3-A0E7-7F09C76DF579}" sibTransId="{CAC79DA5-ED0C-46CC-B5D2-C9661B583333}"/>
    <dgm:cxn modelId="{81A93BD7-E99A-42E6-916A-D55F2D328ADB}" srcId="{6F8E25AE-F794-4943-B3EE-947A489ACE55}" destId="{B65003D4-6B56-4514-83CA-1E8396643780}" srcOrd="0" destOrd="0" parTransId="{C0128519-51B7-46DD-8291-CB406210CB4E}" sibTransId="{EEFAFDF8-0037-4DCB-BBC4-FD088372A1A0}"/>
    <dgm:cxn modelId="{DCA4EFDD-6FD6-46F6-B4D1-8322B277AF5D}" type="presOf" srcId="{DE24BD67-5B63-4DD1-9A0B-ACA5F530A5B8}" destId="{1AA195E3-02E5-4DE7-8903-C08328D45475}" srcOrd="0" destOrd="0" presId="urn:microsoft.com/office/officeart/2016/7/layout/VerticalSolidActionList"/>
    <dgm:cxn modelId="{69FA8EE2-B395-4157-BA8A-DC74EAD3706F}" type="presOf" srcId="{C83CA18D-EBA5-4E4F-A885-C23B68ADF87E}" destId="{F055EA4A-902A-47AF-A92C-B9031CD361B3}" srcOrd="0" destOrd="0" presId="urn:microsoft.com/office/officeart/2016/7/layout/VerticalSolidActionList"/>
    <dgm:cxn modelId="{A8FC09FB-364C-4457-9DBE-ECE8BC6D4EAF}" srcId="{DE24BD67-5B63-4DD1-9A0B-ACA5F530A5B8}" destId="{A245C739-BA09-48C6-B0D4-7BB3BB6F6F7B}" srcOrd="0" destOrd="0" parTransId="{0B275206-22B2-48F6-ADF3-26DEAD2DC5F7}" sibTransId="{8A1358BD-2053-4C0C-B2EB-51890F760937}"/>
    <dgm:cxn modelId="{1E4F89F0-C5BC-4C4B-BA6D-B2A70CCC1EBC}" type="presParOf" srcId="{226DCEA4-E71B-46E0-B646-AE350058DE8D}" destId="{0BF25015-A188-4699-B478-7C4B313A9914}" srcOrd="0" destOrd="0" presId="urn:microsoft.com/office/officeart/2016/7/layout/VerticalSolidActionList"/>
    <dgm:cxn modelId="{34420AF5-4A8D-4C94-A0D2-159D7E61E66F}" type="presParOf" srcId="{0BF25015-A188-4699-B478-7C4B313A9914}" destId="{1AA195E3-02E5-4DE7-8903-C08328D45475}" srcOrd="0" destOrd="0" presId="urn:microsoft.com/office/officeart/2016/7/layout/VerticalSolidActionList"/>
    <dgm:cxn modelId="{4EBC0B85-E95D-4E4F-A52C-E5533DCDDCA6}" type="presParOf" srcId="{0BF25015-A188-4699-B478-7C4B313A9914}" destId="{9C05AEB9-FD0A-43C8-B7A1-429B4A77108D}" srcOrd="1" destOrd="0" presId="urn:microsoft.com/office/officeart/2016/7/layout/VerticalSolidActionList"/>
    <dgm:cxn modelId="{5A098583-2AFC-4865-9D15-78A25658DEF9}" type="presParOf" srcId="{226DCEA4-E71B-46E0-B646-AE350058DE8D}" destId="{38B6A3A4-E87F-4C8C-8ACE-6D4E75FCCDDD}" srcOrd="1" destOrd="0" presId="urn:microsoft.com/office/officeart/2016/7/layout/VerticalSolidActionList"/>
    <dgm:cxn modelId="{C7693D17-0F51-47D6-AAA9-52E135A0980E}" type="presParOf" srcId="{226DCEA4-E71B-46E0-B646-AE350058DE8D}" destId="{1D2D2D16-9295-41D8-A9F9-7052FC50CCD5}" srcOrd="2" destOrd="0" presId="urn:microsoft.com/office/officeart/2016/7/layout/VerticalSolidActionList"/>
    <dgm:cxn modelId="{D83E688B-E45A-4B60-AB2F-9F3AEEAAC4DC}" type="presParOf" srcId="{1D2D2D16-9295-41D8-A9F9-7052FC50CCD5}" destId="{F20441F2-E9AD-4782-A02D-77740C98BC20}" srcOrd="0" destOrd="0" presId="urn:microsoft.com/office/officeart/2016/7/layout/VerticalSolidActionList"/>
    <dgm:cxn modelId="{61A16229-84CA-41EE-A560-EDC5568BC3AB}" type="presParOf" srcId="{1D2D2D16-9295-41D8-A9F9-7052FC50CCD5}" destId="{B3C21D87-EE05-4DB2-918F-96E25A838A7D}" srcOrd="1" destOrd="0" presId="urn:microsoft.com/office/officeart/2016/7/layout/VerticalSolidActionList"/>
    <dgm:cxn modelId="{C247E6C4-CC36-46C2-A5E9-C3B79C488DFC}" type="presParOf" srcId="{226DCEA4-E71B-46E0-B646-AE350058DE8D}" destId="{8FAD836E-EA74-4C99-9658-E7F343890B6A}" srcOrd="3" destOrd="0" presId="urn:microsoft.com/office/officeart/2016/7/layout/VerticalSolidActionList"/>
    <dgm:cxn modelId="{5F358AAA-3144-41FD-836B-9445B153EA22}" type="presParOf" srcId="{226DCEA4-E71B-46E0-B646-AE350058DE8D}" destId="{55DD1D02-FB1D-4328-A2D3-07C5D8EA9C21}" srcOrd="4" destOrd="0" presId="urn:microsoft.com/office/officeart/2016/7/layout/VerticalSolidActionList"/>
    <dgm:cxn modelId="{7644A5F6-73FA-4D27-812F-DF3233FF550F}" type="presParOf" srcId="{55DD1D02-FB1D-4328-A2D3-07C5D8EA9C21}" destId="{CE550A43-499D-43B3-83B4-B0FB75042DE7}" srcOrd="0" destOrd="0" presId="urn:microsoft.com/office/officeart/2016/7/layout/VerticalSolidActionList"/>
    <dgm:cxn modelId="{23F0F06B-AA28-45A3-8EF3-3D9363C46E81}" type="presParOf" srcId="{55DD1D02-FB1D-4328-A2D3-07C5D8EA9C21}" destId="{135E9155-1ED9-406B-B853-BA0AE9805B2C}" srcOrd="1" destOrd="0" presId="urn:microsoft.com/office/officeart/2016/7/layout/VerticalSolidActionList"/>
    <dgm:cxn modelId="{BCF35B6F-3C9C-4E96-B5D0-44234267151F}" type="presParOf" srcId="{226DCEA4-E71B-46E0-B646-AE350058DE8D}" destId="{B084A17A-559A-4377-9A66-73C4B59DE95C}" srcOrd="5" destOrd="0" presId="urn:microsoft.com/office/officeart/2016/7/layout/VerticalSolidActionList"/>
    <dgm:cxn modelId="{0DD1EC22-69EC-427F-A2AC-F1D030B6C879}" type="presParOf" srcId="{226DCEA4-E71B-46E0-B646-AE350058DE8D}" destId="{AB618F85-98D8-4D70-B33A-8FB99D6EFFB7}" srcOrd="6" destOrd="0" presId="urn:microsoft.com/office/officeart/2016/7/layout/VerticalSolidActionList"/>
    <dgm:cxn modelId="{7BD73DD4-6FEC-4388-A1BB-463E409C5DDF}" type="presParOf" srcId="{AB618F85-98D8-4D70-B33A-8FB99D6EFFB7}" destId="{9DE7D148-87DF-477E-AA89-6158196EB14B}" srcOrd="0" destOrd="0" presId="urn:microsoft.com/office/officeart/2016/7/layout/VerticalSolidActionList"/>
    <dgm:cxn modelId="{2C2C2698-C126-4936-9140-91EE4C5AC015}" type="presParOf" srcId="{AB618F85-98D8-4D70-B33A-8FB99D6EFFB7}" destId="{F055EA4A-902A-47AF-A92C-B9031CD361B3}" srcOrd="1" destOrd="0" presId="urn:microsoft.com/office/officeart/2016/7/layout/VerticalSolidActionList"/>
    <dgm:cxn modelId="{4E62827A-AB10-4285-AFCF-9C967512B219}" type="presParOf" srcId="{226DCEA4-E71B-46E0-B646-AE350058DE8D}" destId="{33CBCD81-5188-423A-B26F-722B40DCCCC1}" srcOrd="7" destOrd="0" presId="urn:microsoft.com/office/officeart/2016/7/layout/VerticalSolidActionList"/>
    <dgm:cxn modelId="{726447D0-30FA-48B9-B116-CC1F52174912}" type="presParOf" srcId="{226DCEA4-E71B-46E0-B646-AE350058DE8D}" destId="{082306F0-32FE-476B-BF95-1AF90C860F34}" srcOrd="8" destOrd="0" presId="urn:microsoft.com/office/officeart/2016/7/layout/VerticalSolidActionList"/>
    <dgm:cxn modelId="{C940FFF6-9385-4DE1-ABB6-30FC3D4971AC}" type="presParOf" srcId="{082306F0-32FE-476B-BF95-1AF90C860F34}" destId="{4B7AA813-BF78-41C7-9823-069290E1A4A6}" srcOrd="0" destOrd="0" presId="urn:microsoft.com/office/officeart/2016/7/layout/VerticalSolidActionList"/>
    <dgm:cxn modelId="{771940BB-854A-47EB-8120-B3094405F685}" type="presParOf" srcId="{082306F0-32FE-476B-BF95-1AF90C860F34}" destId="{6997FDC0-B628-498C-BB0C-9BC5CA3725C3}" srcOrd="1" destOrd="0" presId="urn:microsoft.com/office/officeart/2016/7/layout/VerticalSolidActionList"/>
    <dgm:cxn modelId="{F589DED1-3F32-4BA8-B164-0E489D1C8551}" type="presParOf" srcId="{226DCEA4-E71B-46E0-B646-AE350058DE8D}" destId="{771B3921-7941-476E-9D00-6B6D87E84A11}" srcOrd="9" destOrd="0" presId="urn:microsoft.com/office/officeart/2016/7/layout/VerticalSolidActionList"/>
    <dgm:cxn modelId="{E13B760A-E7B6-4C35-AC1D-8EBF6812A8D2}" type="presParOf" srcId="{226DCEA4-E71B-46E0-B646-AE350058DE8D}" destId="{AD578C86-38F4-46B4-AC7A-2B961A553812}" srcOrd="10" destOrd="0" presId="urn:microsoft.com/office/officeart/2016/7/layout/VerticalSolidActionList"/>
    <dgm:cxn modelId="{F25408BF-E0C1-46D6-9FF6-0B776C5D67FE}" type="presParOf" srcId="{AD578C86-38F4-46B4-AC7A-2B961A553812}" destId="{D25CEB43-DA00-45FA-B998-A14F9E670589}" srcOrd="0" destOrd="0" presId="urn:microsoft.com/office/officeart/2016/7/layout/VerticalSolidActionList"/>
    <dgm:cxn modelId="{5257FF98-E256-4F81-9AFE-0718010F9157}" type="presParOf" srcId="{AD578C86-38F4-46B4-AC7A-2B961A553812}" destId="{5F23E257-882A-4848-85E9-3FB5526CF620}" srcOrd="1" destOrd="0" presId="urn:microsoft.com/office/officeart/2016/7/layout/VerticalSolidActionList"/>
    <dgm:cxn modelId="{22A5C2A1-BF81-488F-851D-5B51677253DC}" type="presParOf" srcId="{226DCEA4-E71B-46E0-B646-AE350058DE8D}" destId="{F8FF8847-97B3-42FD-86FC-CF4CC9F658CC}" srcOrd="11" destOrd="0" presId="urn:microsoft.com/office/officeart/2016/7/layout/VerticalSolidActionList"/>
    <dgm:cxn modelId="{83CAF961-06FC-4E0F-AB2A-C645D6552300}" type="presParOf" srcId="{226DCEA4-E71B-46E0-B646-AE350058DE8D}" destId="{E7BEC798-1456-4F5A-BABB-33856E00FE3C}" srcOrd="12" destOrd="0" presId="urn:microsoft.com/office/officeart/2016/7/layout/VerticalSolidActionList"/>
    <dgm:cxn modelId="{E77F82CA-5A7D-4C16-91FB-3D4F7F924FBC}" type="presParOf" srcId="{E7BEC798-1456-4F5A-BABB-33856E00FE3C}" destId="{21D62054-7233-4A0B-B002-F33AC4265F8A}" srcOrd="0" destOrd="0" presId="urn:microsoft.com/office/officeart/2016/7/layout/VerticalSolidActionList"/>
    <dgm:cxn modelId="{65E7C9B4-266B-4E0D-96F5-F3F2CDA935A6}" type="presParOf" srcId="{E7BEC798-1456-4F5A-BABB-33856E00FE3C}" destId="{41DE88D5-8712-4AC1-8242-AEC17D83B6E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AEB9-FD0A-43C8-B7A1-429B4A77108D}">
      <dsp:nvSpPr>
        <dsp:cNvPr id="0" name=""/>
        <dsp:cNvSpPr/>
      </dsp:nvSpPr>
      <dsp:spPr>
        <a:xfrm>
          <a:off x="919917" y="2199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Recognize Cybersecurity as Strategic Risk</a:t>
          </a:r>
          <a:br>
            <a:rPr lang="en-US" sz="1100" kern="1200"/>
          </a:br>
          <a:r>
            <a:rPr lang="en-US" sz="1100" kern="1200"/>
            <a:t>Align with mission, values, and business goals.</a:t>
          </a:r>
        </a:p>
      </dsp:txBody>
      <dsp:txXfrm>
        <a:off x="919917" y="2199"/>
        <a:ext cx="3679669" cy="637006"/>
      </dsp:txXfrm>
    </dsp:sp>
    <dsp:sp modelId="{1AA195E3-02E5-4DE7-8903-C08328D45475}">
      <dsp:nvSpPr>
        <dsp:cNvPr id="0" name=""/>
        <dsp:cNvSpPr/>
      </dsp:nvSpPr>
      <dsp:spPr>
        <a:xfrm>
          <a:off x="0" y="2199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Recognize</a:t>
          </a:r>
        </a:p>
      </dsp:txBody>
      <dsp:txXfrm>
        <a:off x="0" y="2199"/>
        <a:ext cx="919917" cy="637006"/>
      </dsp:txXfrm>
    </dsp:sp>
    <dsp:sp modelId="{B3C21D87-EE05-4DB2-918F-96E25A838A7D}">
      <dsp:nvSpPr>
        <dsp:cNvPr id="0" name=""/>
        <dsp:cNvSpPr/>
      </dsp:nvSpPr>
      <dsp:spPr>
        <a:xfrm>
          <a:off x="919917" y="677427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Foundational Cyber Knowledge</a:t>
          </a:r>
          <a:br>
            <a:rPr lang="en-US" sz="1100" kern="1200"/>
          </a:br>
          <a:r>
            <a:rPr lang="en-US" sz="1100" kern="1200"/>
            <a:t>Understand threats (phishing, ransomware), frameworks (CIS, CRI, NIST, FFIEC), and basic controls (MFA, patching).</a:t>
          </a:r>
        </a:p>
      </dsp:txBody>
      <dsp:txXfrm>
        <a:off x="919917" y="677427"/>
        <a:ext cx="3679669" cy="637006"/>
      </dsp:txXfrm>
    </dsp:sp>
    <dsp:sp modelId="{F20441F2-E9AD-4782-A02D-77740C98BC20}">
      <dsp:nvSpPr>
        <dsp:cNvPr id="0" name=""/>
        <dsp:cNvSpPr/>
      </dsp:nvSpPr>
      <dsp:spPr>
        <a:xfrm>
          <a:off x="0" y="677427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Build</a:t>
          </a:r>
        </a:p>
      </dsp:txBody>
      <dsp:txXfrm>
        <a:off x="0" y="677427"/>
        <a:ext cx="919917" cy="637006"/>
      </dsp:txXfrm>
    </dsp:sp>
    <dsp:sp modelId="{135E9155-1ED9-406B-B853-BA0AE9805B2C}">
      <dsp:nvSpPr>
        <dsp:cNvPr id="0" name=""/>
        <dsp:cNvSpPr/>
      </dsp:nvSpPr>
      <dsp:spPr>
        <a:xfrm>
          <a:off x="919917" y="1352654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Familiarize with Key Tools</a:t>
          </a:r>
          <a:br>
            <a:rPr lang="en-US" sz="1100" kern="1200"/>
          </a:br>
          <a:r>
            <a:rPr lang="en-US" sz="1100" kern="1200"/>
            <a:t>Know the purpose of SIEM, EDR, IAM, and DLP systems.</a:t>
          </a:r>
        </a:p>
      </dsp:txBody>
      <dsp:txXfrm>
        <a:off x="919917" y="1352654"/>
        <a:ext cx="3679669" cy="637006"/>
      </dsp:txXfrm>
    </dsp:sp>
    <dsp:sp modelId="{CE550A43-499D-43B3-83B4-B0FB75042DE7}">
      <dsp:nvSpPr>
        <dsp:cNvPr id="0" name=""/>
        <dsp:cNvSpPr/>
      </dsp:nvSpPr>
      <dsp:spPr>
        <a:xfrm>
          <a:off x="0" y="1352654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Familiarize</a:t>
          </a:r>
        </a:p>
      </dsp:txBody>
      <dsp:txXfrm>
        <a:off x="0" y="1352654"/>
        <a:ext cx="919917" cy="637006"/>
      </dsp:txXfrm>
    </dsp:sp>
    <dsp:sp modelId="{F055EA4A-902A-47AF-A92C-B9031CD361B3}">
      <dsp:nvSpPr>
        <dsp:cNvPr id="0" name=""/>
        <dsp:cNvSpPr/>
      </dsp:nvSpPr>
      <dsp:spPr>
        <a:xfrm>
          <a:off x="919917" y="2027881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Apply to Credit Union Context</a:t>
          </a:r>
          <a:br>
            <a:rPr lang="en-US" sz="1100" kern="1200"/>
          </a:br>
          <a:r>
            <a:rPr lang="en-US" sz="1100" kern="1200"/>
            <a:t>Identify critical assets, assess vendor risks, and understand operational impact.</a:t>
          </a:r>
        </a:p>
      </dsp:txBody>
      <dsp:txXfrm>
        <a:off x="919917" y="2027881"/>
        <a:ext cx="3679669" cy="637006"/>
      </dsp:txXfrm>
    </dsp:sp>
    <dsp:sp modelId="{9DE7D148-87DF-477E-AA89-6158196EB14B}">
      <dsp:nvSpPr>
        <dsp:cNvPr id="0" name=""/>
        <dsp:cNvSpPr/>
      </dsp:nvSpPr>
      <dsp:spPr>
        <a:xfrm>
          <a:off x="0" y="2027881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Apply</a:t>
          </a:r>
        </a:p>
      </dsp:txBody>
      <dsp:txXfrm>
        <a:off x="0" y="2027881"/>
        <a:ext cx="919917" cy="637006"/>
      </dsp:txXfrm>
    </dsp:sp>
    <dsp:sp modelId="{6997FDC0-B628-498C-BB0C-9BC5CA3725C3}">
      <dsp:nvSpPr>
        <dsp:cNvPr id="0" name=""/>
        <dsp:cNvSpPr/>
      </dsp:nvSpPr>
      <dsp:spPr>
        <a:xfrm>
          <a:off x="919917" y="2703108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Communicate Across Functions</a:t>
          </a:r>
          <a:br>
            <a:rPr lang="en-US" sz="1100" kern="1200"/>
          </a:br>
          <a:r>
            <a:rPr lang="en-US" sz="1100" kern="1200"/>
            <a:t>Translate technical risks into business terms; collaborate with IT, risk, and compliance leaders.</a:t>
          </a:r>
        </a:p>
      </dsp:txBody>
      <dsp:txXfrm>
        <a:off x="919917" y="2703108"/>
        <a:ext cx="3679669" cy="637006"/>
      </dsp:txXfrm>
    </dsp:sp>
    <dsp:sp modelId="{4B7AA813-BF78-41C7-9823-069290E1A4A6}">
      <dsp:nvSpPr>
        <dsp:cNvPr id="0" name=""/>
        <dsp:cNvSpPr/>
      </dsp:nvSpPr>
      <dsp:spPr>
        <a:xfrm>
          <a:off x="0" y="2703108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Communicate Across</a:t>
          </a:r>
        </a:p>
      </dsp:txBody>
      <dsp:txXfrm>
        <a:off x="0" y="2703108"/>
        <a:ext cx="919917" cy="637006"/>
      </dsp:txXfrm>
    </dsp:sp>
    <dsp:sp modelId="{5F23E257-882A-4848-85E9-3FB5526CF620}">
      <dsp:nvSpPr>
        <dsp:cNvPr id="0" name=""/>
        <dsp:cNvSpPr/>
      </dsp:nvSpPr>
      <dsp:spPr>
        <a:xfrm>
          <a:off x="919917" y="3378336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Lead by Example</a:t>
          </a:r>
          <a:br>
            <a:rPr lang="en-US" sz="1100" kern="1200"/>
          </a:br>
          <a:r>
            <a:rPr lang="en-US" sz="1100" kern="1200"/>
            <a:t>Model secure behavior and promote a culture of awareness.</a:t>
          </a:r>
        </a:p>
      </dsp:txBody>
      <dsp:txXfrm>
        <a:off x="919917" y="3378336"/>
        <a:ext cx="3679669" cy="637006"/>
      </dsp:txXfrm>
    </dsp:sp>
    <dsp:sp modelId="{D25CEB43-DA00-45FA-B998-A14F9E670589}">
      <dsp:nvSpPr>
        <dsp:cNvPr id="0" name=""/>
        <dsp:cNvSpPr/>
      </dsp:nvSpPr>
      <dsp:spPr>
        <a:xfrm>
          <a:off x="0" y="3378336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Lead by</a:t>
          </a:r>
        </a:p>
      </dsp:txBody>
      <dsp:txXfrm>
        <a:off x="0" y="3378336"/>
        <a:ext cx="919917" cy="637006"/>
      </dsp:txXfrm>
    </dsp:sp>
    <dsp:sp modelId="{41DE88D5-8712-4AC1-8242-AEC17D83B6E8}">
      <dsp:nvSpPr>
        <dsp:cNvPr id="0" name=""/>
        <dsp:cNvSpPr/>
      </dsp:nvSpPr>
      <dsp:spPr>
        <a:xfrm>
          <a:off x="919917" y="4053563"/>
          <a:ext cx="3679669" cy="637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96" tIns="161800" rIns="71396" bIns="1618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Report Effectively to the Board</a:t>
          </a:r>
          <a:br>
            <a:rPr lang="en-US" sz="1100" kern="1200"/>
          </a:br>
          <a:r>
            <a:rPr lang="en-US" sz="1100" kern="1200"/>
            <a:t>Present clear, non-technical updates on threats, risks, and mitigation strategies.</a:t>
          </a:r>
        </a:p>
      </dsp:txBody>
      <dsp:txXfrm>
        <a:off x="919917" y="4053563"/>
        <a:ext cx="3679669" cy="637006"/>
      </dsp:txXfrm>
    </dsp:sp>
    <dsp:sp modelId="{21D62054-7233-4A0B-B002-F33AC4265F8A}">
      <dsp:nvSpPr>
        <dsp:cNvPr id="0" name=""/>
        <dsp:cNvSpPr/>
      </dsp:nvSpPr>
      <dsp:spPr>
        <a:xfrm>
          <a:off x="0" y="4053563"/>
          <a:ext cx="919917" cy="63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" tIns="62922" rIns="48679" bIns="6292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Report</a:t>
          </a:r>
        </a:p>
      </dsp:txBody>
      <dsp:txXfrm>
        <a:off x="0" y="4053563"/>
        <a:ext cx="919917" cy="63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94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1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openclipart.org/detail/224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BBA41-D399-C0D5-0742-10B44C15F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000"/>
          <a:stretch/>
        </p:blipFill>
        <p:spPr>
          <a:xfrm>
            <a:off x="20" y="10"/>
            <a:ext cx="12191982" cy="6857990"/>
          </a:xfrm>
          <a:prstGeom prst="rect">
            <a:avLst/>
          </a:prstGeom>
          <a:noFill/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9CBC84-F0D5-F7BE-6145-63C8057F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342" y="3218137"/>
            <a:ext cx="3574807" cy="1580858"/>
          </a:xfrm>
          <a:noFill/>
        </p:spPr>
        <p:txBody>
          <a:bodyPr tIns="91440" bIns="91440" anchor="b"/>
          <a:lstStyle/>
          <a:p>
            <a:pPr algn="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Steps in Creating a Culture of Security within your Credit Union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883" y="1597224"/>
            <a:ext cx="3867531" cy="1831776"/>
          </a:xfrm>
          <a:noFill/>
        </p:spPr>
        <p:txBody>
          <a:bodyPr tIns="91440" bIns="91440" anchor="ctr">
            <a:normAutofit/>
          </a:bodyPr>
          <a:lstStyle/>
          <a:p>
            <a:pPr algn="r"/>
            <a:r>
              <a:rPr lang="en-US" dirty="0"/>
              <a:t>IT Starts at the Top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EB0BE4-14AB-EE49-6E3E-15E728D0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319" y="4669762"/>
            <a:ext cx="3264270" cy="331158"/>
          </a:xfrm>
          <a:prstGeom prst="rect">
            <a:avLst/>
          </a:prstGeom>
        </p:spPr>
      </p:pic>
      <p:pic>
        <p:nvPicPr>
          <p:cNvPr id="8" name="Picture 7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8C16A6E4-9355-70A2-CF2E-05D87470E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4" y="914428"/>
            <a:ext cx="3336118" cy="27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7B95-E316-B05C-7E66-0B3828C0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D7F09-D80E-48EC-1CCA-C48479995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DA731-8D11-AAC7-DAA6-48EB7E49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Address Risk and Compliance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B7A9-124C-69D5-9D1D-5AA4AF21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r>
              <a:rPr lang="en-US" dirty="0"/>
              <a:t>Align with NCUA, FFIEC</a:t>
            </a:r>
          </a:p>
          <a:p>
            <a:r>
              <a:rPr lang="en-US" dirty="0"/>
              <a:t>Adopt a Cybersecurity Framework (CIS, CRI, NIST, CISA </a:t>
            </a:r>
          </a:p>
          <a:p>
            <a:r>
              <a:rPr lang="en-US" dirty="0"/>
              <a:t>Conduct regular risk assessments and audits</a:t>
            </a:r>
          </a:p>
          <a:p>
            <a:r>
              <a:rPr lang="en-US" dirty="0"/>
              <a:t>Maintain incident response and business continuity plans</a:t>
            </a:r>
          </a:p>
          <a:p>
            <a:r>
              <a:rPr lang="en-US" dirty="0"/>
              <a:t>Document and report compliance activities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432003D9-20C9-6FEB-B8AC-7DC2E13C1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5A0F85A-98C7-F842-466F-9945CF9A8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8DA2-05A0-DDCB-06A9-14450CEA4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946DF-21F8-6565-1751-EEFB4E2C8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32769-CA8C-BF82-CBAA-CF55F964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CIS Critical Security Controls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®</a:t>
            </a:r>
            <a:r>
              <a:rPr lang="en-US" dirty="0"/>
              <a:t> </a:t>
            </a:r>
            <a:r>
              <a:rPr lang="en-US" sz="2000" dirty="0"/>
              <a:t>Version 8.1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FC8B-9058-E49B-EA2D-0F351A51C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18 top-level best practices containing 153 prioritized safeguards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84C5AAF-47E2-C2FE-348A-5A35EA2F7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BEA05D-AEBA-E4AB-FAB9-D5033A0BF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4B1458-D116-A81E-D1AD-CDEAFFFC2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79" y="2785547"/>
            <a:ext cx="7071889" cy="42347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407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DB3E-B578-72F0-32AF-DB5137196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80396E-0793-D6B1-62F7-773D31FD7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EFCD4-CC79-8A52-D9FF-ADAA691B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Measure and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9586-8D0B-D3DA-BC1F-4CF72871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r>
              <a:rPr lang="en-US" dirty="0"/>
              <a:t>Use KPIs: training completion rates, phishing test results, incident response times</a:t>
            </a:r>
          </a:p>
          <a:p>
            <a:r>
              <a:rPr lang="en-US" dirty="0"/>
              <a:t>Conduct annual employee surveys on cybersecurity confidence</a:t>
            </a:r>
          </a:p>
          <a:p>
            <a:r>
              <a:rPr lang="en-US" dirty="0"/>
              <a:t>Continuously update training and policies based on threat landscape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24C9350F-C74C-F161-C879-A3F2E339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A82BE8-E143-0772-9B2F-5EC93A9D1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7CF2-F8C8-DE49-807D-378078D0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D3048-599C-EAD7-1702-362146098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935DC-FB12-D44B-6963-D6F577A1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Q &amp; A / discussion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AC2C5571-5AAD-E365-E14E-EC290325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5B5AE8-B879-E17B-8D12-2E5C2680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5" name="Picture Placeholder 7" descr="A yellow face with a question mark&#10;&#10;AI-generated content may be incorrect.">
            <a:extLst>
              <a:ext uri="{FF2B5EF4-FFF2-40B4-BE49-F238E27FC236}">
                <a16:creationId xmlns:a16="http://schemas.microsoft.com/office/drawing/2014/main" id="{AB4CBAB0-DB6C-6B09-1E7B-CF4C9B600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04" r="1604"/>
          <a:stretch>
            <a:fillRect/>
          </a:stretch>
        </p:blipFill>
        <p:spPr>
          <a:xfrm>
            <a:off x="5638800" y="2991584"/>
            <a:ext cx="3695700" cy="3695689"/>
          </a:xfrm>
        </p:spPr>
      </p:pic>
    </p:spTree>
    <p:extLst>
      <p:ext uri="{BB962C8B-B14F-4D97-AF65-F5344CB8AC3E}">
        <p14:creationId xmlns:p14="http://schemas.microsoft.com/office/powerpoint/2010/main" val="7680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89828-909D-919D-36AD-FBFFF0AE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2136B-4CDD-867B-6B33-01047CC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Introduction – The Urgency of Cybersecurity in Credit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01F5-9CF6-E0AA-835A-50852824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Cyber Threat Landscape:</a:t>
            </a:r>
          </a:p>
          <a:p>
            <a:pPr lvl="1"/>
            <a:r>
              <a:rPr lang="en-US" dirty="0"/>
              <a:t>Credit unions experienced a </a:t>
            </a:r>
            <a:r>
              <a:rPr lang="en-US" b="1" dirty="0"/>
              <a:t>17% year-over-year increase</a:t>
            </a:r>
            <a:r>
              <a:rPr lang="en-US" dirty="0"/>
              <a:t> in reported cyber incidents (2024)</a:t>
            </a:r>
          </a:p>
          <a:p>
            <a:pPr lvl="1"/>
            <a:r>
              <a:rPr lang="en-US" b="1" dirty="0"/>
              <a:t>Phishing, ransomware, and business email compromise (BEC)</a:t>
            </a:r>
            <a:r>
              <a:rPr lang="en-US" dirty="0"/>
              <a:t> remain the top attack vectors </a:t>
            </a:r>
          </a:p>
          <a:p>
            <a:pPr lvl="1"/>
            <a:r>
              <a:rPr lang="en-US" b="1" dirty="0"/>
              <a:t>Third-party service providers</a:t>
            </a:r>
            <a:r>
              <a:rPr lang="en-US" dirty="0"/>
              <a:t> are increasingly targeted as indirect entry points </a:t>
            </a:r>
          </a:p>
          <a:p>
            <a:r>
              <a:rPr lang="en-US" b="1" dirty="0"/>
              <a:t>Financial Impact:</a:t>
            </a:r>
          </a:p>
          <a:p>
            <a:pPr lvl="1"/>
            <a:r>
              <a:rPr lang="en-US" dirty="0"/>
              <a:t>Average cost of a cyberattack on a credit union: </a:t>
            </a:r>
            <a:r>
              <a:rPr lang="en-US" b="1" dirty="0"/>
              <a:t>$2 million</a:t>
            </a:r>
            <a:r>
              <a:rPr lang="en-US" dirty="0"/>
              <a:t>, including downtime, recovery, and reputational damage </a:t>
            </a:r>
          </a:p>
          <a:p>
            <a:pPr lvl="1"/>
            <a:r>
              <a:rPr lang="en-US" dirty="0"/>
              <a:t>Most cyber attacks will result in a class-action lawsuit</a:t>
            </a:r>
          </a:p>
          <a:p>
            <a:pPr lvl="1"/>
            <a:r>
              <a:rPr lang="en-US" dirty="0"/>
              <a:t>Smaller credit unions are disproportionately affected due to limited resources.</a:t>
            </a:r>
          </a:p>
          <a:p>
            <a:r>
              <a:rPr lang="en-US" b="1" dirty="0"/>
              <a:t>Regulatory Pressure:</a:t>
            </a:r>
          </a:p>
          <a:p>
            <a:pPr lvl="1"/>
            <a:r>
              <a:rPr lang="en-US" dirty="0"/>
              <a:t>NCUA emphasizes cybersecurity as a top supervisory priority.</a:t>
            </a:r>
          </a:p>
          <a:p>
            <a:pPr lvl="1"/>
            <a:r>
              <a:rPr lang="en-US" dirty="0"/>
              <a:t>New initiatives include enhanced examinations and the </a:t>
            </a:r>
            <a:r>
              <a:rPr lang="en-US" b="1" dirty="0"/>
              <a:t>Information Security Examination (ISE) Program</a:t>
            </a:r>
            <a:r>
              <a:rPr lang="en-US" dirty="0"/>
              <a:t> for smaller institutions 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84B4B92-70C7-C3F4-394B-C8AE73A5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A99497B-1715-06C2-9B4C-4695CF7B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F507CB-2DDD-6C97-7933-75CB79914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1DF5-7CCF-80A5-09CF-74906929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Cybersecurity Proficiency: Key Responsibilities for the CEO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0DC70CB-8A28-327C-3BA9-D9F94AA781E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17442" y="2035834"/>
          <a:ext cx="4599587" cy="469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CCF4D-7F28-39F9-7EAF-0FC61248C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8A87AC5-8800-E538-8C81-F063289163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5423" y="1801505"/>
            <a:ext cx="984646" cy="99892"/>
          </a:xfrm>
          <a:prstGeom prst="rect">
            <a:avLst/>
          </a:prstGeom>
        </p:spPr>
      </p:pic>
      <p:pic>
        <p:nvPicPr>
          <p:cNvPr id="11" name="Picture 10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226359D4-CB35-C93F-0303-B15A45552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14" y="148647"/>
            <a:ext cx="1810649" cy="149469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3297143-1B71-7A67-ACAB-BEC3373E4F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1"/>
          <a:stretch>
            <a:fillRect/>
          </a:stretch>
        </p:blipFill>
        <p:spPr>
          <a:xfrm>
            <a:off x="6497352" y="1917486"/>
            <a:ext cx="3938873" cy="51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39D53-5B6F-1B31-8C46-96FD0477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B02E2-FDB5-D059-5BF8-9F0ED6157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2197F-1B3E-E2CF-D399-8A7D67D4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Defining Governance and Board-Level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E229-6250-9B62-22E8-EEB716CD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r>
              <a:rPr lang="en-US" dirty="0"/>
              <a:t>Strategic Alignment:</a:t>
            </a:r>
          </a:p>
          <a:p>
            <a:pPr lvl="1"/>
            <a:r>
              <a:rPr lang="en-US" dirty="0"/>
              <a:t>Define cybersecurity as a strategic priority</a:t>
            </a:r>
          </a:p>
          <a:p>
            <a:pPr lvl="1"/>
            <a:r>
              <a:rPr lang="en-US" dirty="0"/>
              <a:t>Integrate cybersecurity into the credit union’s mission and values</a:t>
            </a:r>
          </a:p>
          <a:p>
            <a:r>
              <a:rPr lang="en-US" dirty="0"/>
              <a:t>Create a Cybersecurity Governance Committee</a:t>
            </a:r>
          </a:p>
          <a:p>
            <a:pPr lvl="1"/>
            <a:r>
              <a:rPr lang="en-US" dirty="0"/>
              <a:t>Assign board-level responsibility (e.g., Risk or Audit Committee)</a:t>
            </a:r>
          </a:p>
          <a:p>
            <a:r>
              <a:rPr lang="en-US" dirty="0"/>
              <a:t>Set reporting cadence:</a:t>
            </a:r>
          </a:p>
          <a:p>
            <a:pPr lvl="1"/>
            <a:r>
              <a:rPr lang="en-US" dirty="0"/>
              <a:t>Weekly executive updates</a:t>
            </a:r>
          </a:p>
          <a:p>
            <a:pPr lvl="1"/>
            <a:r>
              <a:rPr lang="en-US" dirty="0"/>
              <a:t>Monthly board reports</a:t>
            </a:r>
          </a:p>
          <a:p>
            <a:pPr lvl="1"/>
            <a:r>
              <a:rPr lang="en-US" dirty="0"/>
              <a:t>Annual cybersecurity posture review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2A217F01-04BF-AD79-D4BA-69AE76C85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A86E5A6-34CC-3B42-0014-7AF84C3EA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C4B3C-35B3-FBA0-8DA1-1D9D735F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D15A3-C2CE-C324-2FB8-5FCB928D1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DA6EF-9F04-CCBB-47EB-1027DEB4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How to Engage Leadership and Executives as Active Participants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78FB2659-0233-4675-B0E4-D191D1E4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AB20DFA-FC86-FEAC-4CFF-2FC22173A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9E1E243-BE6B-CAD0-9B32-DCB9F2CF4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32322" y="2419350"/>
            <a:ext cx="7313518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5CA7C-93C7-6741-6218-3FFFEAED0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0D67F-016D-E395-4D33-6F9F7AF56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43F5D-E512-D3A5-9903-7272A97F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Personnel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FD28-DE1B-665C-99A5-33CF700F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partnership between your  IT leader and Risk leader must work</a:t>
            </a:r>
          </a:p>
          <a:p>
            <a:pPr lvl="1"/>
            <a:r>
              <a:rPr lang="en-US" dirty="0"/>
              <a:t>Dedicated Security Leadership:</a:t>
            </a:r>
          </a:p>
          <a:p>
            <a:pPr lvl="1"/>
            <a:r>
              <a:rPr lang="en-US" dirty="0"/>
              <a:t>Appoint a Security leader (CISO, VP of Security) if able  </a:t>
            </a:r>
          </a:p>
          <a:p>
            <a:pPr lvl="1"/>
            <a:r>
              <a:rPr lang="en-US" dirty="0"/>
              <a:t>Hire / Develop an IT leader with a strong cybersecurity focus if not</a:t>
            </a:r>
          </a:p>
          <a:p>
            <a:r>
              <a:rPr lang="en-US" dirty="0"/>
              <a:t>Risk and Compliance Expertise:</a:t>
            </a:r>
          </a:p>
          <a:p>
            <a:pPr lvl="1"/>
            <a:r>
              <a:rPr lang="en-US" dirty="0"/>
              <a:t>Hire/ Develop a Risk/IT Compliance Officer with:</a:t>
            </a:r>
          </a:p>
          <a:p>
            <a:pPr lvl="1"/>
            <a:r>
              <a:rPr lang="en-US" dirty="0"/>
              <a:t>Deep understanding of cybersecurity frameworks (CIS, CRI, NIST, FFIEC)</a:t>
            </a:r>
          </a:p>
          <a:p>
            <a:pPr lvl="1"/>
            <a:r>
              <a:rPr lang="en-US" dirty="0"/>
              <a:t>Ability to assess and communicate risk effectively</a:t>
            </a:r>
          </a:p>
          <a:p>
            <a:r>
              <a:rPr lang="en-US" dirty="0"/>
              <a:t>Executive Communication:</a:t>
            </a:r>
          </a:p>
          <a:p>
            <a:pPr marL="457200" lvl="1" indent="0">
              <a:buNone/>
            </a:pPr>
            <a:r>
              <a:rPr lang="en-US" dirty="0"/>
              <a:t>These leaders must:</a:t>
            </a:r>
          </a:p>
          <a:p>
            <a:pPr lvl="1"/>
            <a:r>
              <a:rPr lang="en-US" dirty="0"/>
              <a:t>  Present cybersecurity risks and metrics clearly to executives and the board</a:t>
            </a:r>
          </a:p>
          <a:p>
            <a:pPr lvl="1"/>
            <a:r>
              <a:rPr lang="en-US" dirty="0"/>
              <a:t>  Translate technical issues into business impact</a:t>
            </a:r>
          </a:p>
          <a:p>
            <a:pPr lvl="1"/>
            <a:r>
              <a:rPr lang="en-US" dirty="0"/>
              <a:t>  Provide actionable guidance and strategic recommendations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62A3E1B-BF8C-466A-DFE0-D0184FBEB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6B41C54-3DE8-66D4-138C-BA199F8BA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7DACD-73A5-1B08-B0DD-F84E4060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C8A93-13CD-1D54-B628-9A1751516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262AA-477D-2646-E348-23BA87F9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Develop a Cybersecurity Awareness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9D12-BCE5-397F-E2F3-4B155F1E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r>
              <a:rPr lang="en-US" dirty="0"/>
              <a:t>Tailor training by role (e.g., frontline staff, IT, executives)</a:t>
            </a:r>
          </a:p>
          <a:p>
            <a:r>
              <a:rPr lang="en-US" dirty="0"/>
              <a:t>Include onboarding and annual refresher training</a:t>
            </a:r>
          </a:p>
          <a:p>
            <a:r>
              <a:rPr lang="en-US" dirty="0"/>
              <a:t>Use engaging formats: videos, simulations, gamified learning</a:t>
            </a:r>
          </a:p>
          <a:p>
            <a:r>
              <a:rPr lang="en-US" dirty="0"/>
              <a:t>Launch Phishing Awareness Campaigns</a:t>
            </a:r>
          </a:p>
          <a:p>
            <a:pPr lvl="1"/>
            <a:r>
              <a:rPr lang="en-US" dirty="0"/>
              <a:t>Conduct baseline phishing tests</a:t>
            </a:r>
          </a:p>
          <a:p>
            <a:pPr lvl="1"/>
            <a:r>
              <a:rPr lang="en-US" dirty="0"/>
              <a:t>Run monthly simulated phishing emails</a:t>
            </a:r>
          </a:p>
          <a:p>
            <a:pPr lvl="1"/>
            <a:r>
              <a:rPr lang="en-US" dirty="0"/>
              <a:t>Track metrics: click rates, report rates, response times</a:t>
            </a:r>
          </a:p>
          <a:p>
            <a:pPr lvl="1"/>
            <a:r>
              <a:rPr lang="en-US" dirty="0"/>
              <a:t>Recognize and reward good behavior</a:t>
            </a:r>
          </a:p>
          <a:p>
            <a:pPr lvl="1"/>
            <a:r>
              <a:rPr lang="en-US" dirty="0"/>
              <a:t>Include executive team and board in phishing tests 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21F6FA02-CBBD-42C0-C0B9-1032D912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987F298-069D-00FC-65D5-AE71333ED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6C0FB-C824-8790-4DF8-1F6AFC40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85DA8-B0A1-E89A-9DEC-AC2A124F9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2FD3A-F569-1CCB-80B7-961481D0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Best Practices Across the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E878-DF01-F43D-28B4-DD0E81A2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Bi-annual back up and recovery test:</a:t>
            </a:r>
          </a:p>
          <a:p>
            <a:pPr lvl="1"/>
            <a:r>
              <a:rPr lang="en-US" dirty="0"/>
              <a:t>In production, </a:t>
            </a:r>
          </a:p>
          <a:p>
            <a:pPr lvl="1"/>
            <a:r>
              <a:rPr lang="en-US" dirty="0"/>
              <a:t>During business hours</a:t>
            </a:r>
          </a:p>
          <a:p>
            <a:r>
              <a:rPr lang="en-US" dirty="0"/>
              <a:t>Run a bi-annual or quarterly tabletop exercise with third party</a:t>
            </a:r>
          </a:p>
          <a:p>
            <a:r>
              <a:rPr lang="en-US" dirty="0"/>
              <a:t>Tabletop reviews with each dept head regularly</a:t>
            </a:r>
          </a:p>
          <a:p>
            <a:r>
              <a:rPr lang="en-US" dirty="0"/>
              <a:t>Have a strong Third-Party management process - onboarding </a:t>
            </a:r>
          </a:p>
          <a:p>
            <a:r>
              <a:rPr lang="en-US" dirty="0"/>
              <a:t>Annual review for critical vendors </a:t>
            </a:r>
          </a:p>
          <a:p>
            <a:r>
              <a:rPr lang="en-US" dirty="0"/>
              <a:t>Three deep vendor management review to include subcontractors</a:t>
            </a:r>
          </a:p>
          <a:p>
            <a:r>
              <a:rPr lang="en-US" dirty="0"/>
              <a:t>Join FS-ISAC or related Orgs.</a:t>
            </a:r>
          </a:p>
          <a:p>
            <a:r>
              <a:rPr lang="en-US" dirty="0"/>
              <a:t>Regularly patch systems and software – Have the right tools!</a:t>
            </a:r>
          </a:p>
          <a:p>
            <a:r>
              <a:rPr lang="en-US" dirty="0"/>
              <a:t>Limit access based on least privilege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16AA6EA-055D-229F-7CB6-09891C89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12153BB-ED65-207A-F00C-8592E2DE0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69BB3-7348-3DDB-4260-831372E8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D8E0F-22B9-7373-4531-AD1227B8F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22937-0DFE-96EB-8408-7B5AD776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Engage All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DE67-89F6-916D-CE1F-C6C9407C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024293"/>
          </a:xfrm>
        </p:spPr>
        <p:txBody>
          <a:bodyPr>
            <a:normAutofit/>
          </a:bodyPr>
          <a:lstStyle/>
          <a:p>
            <a:r>
              <a:rPr lang="en-US" dirty="0"/>
              <a:t>Appoint Cyber Champions in each department</a:t>
            </a:r>
          </a:p>
          <a:p>
            <a:r>
              <a:rPr lang="en-US" dirty="0"/>
              <a:t>Host Cybersecurity Awareness Month events</a:t>
            </a:r>
          </a:p>
          <a:p>
            <a:r>
              <a:rPr lang="en-US" dirty="0"/>
              <a:t>Encourage a “See Something, Say Something” culture</a:t>
            </a:r>
          </a:p>
          <a:p>
            <a:r>
              <a:rPr lang="en-US" dirty="0"/>
              <a:t>Provide clear reporting channels for suspicious activity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996EA43E-7E88-8A59-DBF6-0D39305B2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332D5D-C09C-57CB-FA7A-3087732F7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4226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760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Trade Gothic Next Cond</vt:lpstr>
      <vt:lpstr>Trade Gothic Next Light</vt:lpstr>
      <vt:lpstr>LimelightVTI</vt:lpstr>
      <vt:lpstr>IT Starts at the Top </vt:lpstr>
      <vt:lpstr>Introduction – The Urgency of Cybersecurity in Credit Unions</vt:lpstr>
      <vt:lpstr>Executive Cybersecurity Proficiency: Key Responsibilities for the CEO</vt:lpstr>
      <vt:lpstr>Defining Governance and Board-Level Oversight</vt:lpstr>
      <vt:lpstr>How to Engage Leadership and Executives as Active Participants</vt:lpstr>
      <vt:lpstr>Personnel Considerations</vt:lpstr>
      <vt:lpstr>Develop a Cybersecurity Awareness Program</vt:lpstr>
      <vt:lpstr>Best Practices Across the Organization</vt:lpstr>
      <vt:lpstr>Engage All Personnel</vt:lpstr>
      <vt:lpstr>Address Risk and Compliance Requirements</vt:lpstr>
      <vt:lpstr>CIS Critical Security Controls® Version 8.1</vt:lpstr>
      <vt:lpstr>Measure and Improve</vt:lpstr>
      <vt:lpstr>Q &amp; A /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 Primack</dc:creator>
  <cp:lastModifiedBy>Matthew McGarvey</cp:lastModifiedBy>
  <cp:revision>17</cp:revision>
  <dcterms:created xsi:type="dcterms:W3CDTF">2023-05-22T13:45:00Z</dcterms:created>
  <dcterms:modified xsi:type="dcterms:W3CDTF">2025-06-24T12:59:35Z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ee6e7b-9efa-4f67-8428-04c5b571e08e_Enabled">
    <vt:lpwstr>true</vt:lpwstr>
  </property>
  <property fmtid="{D5CDD505-2E9C-101B-9397-08002B2CF9AE}" pid="3" name="MSIP_Label_35ee6e7b-9efa-4f67-8428-04c5b571e08e_SetDate">
    <vt:lpwstr>2025-06-24T12:31:28Z</vt:lpwstr>
  </property>
  <property fmtid="{D5CDD505-2E9C-101B-9397-08002B2CF9AE}" pid="4" name="MSIP_Label_35ee6e7b-9efa-4f67-8428-04c5b571e08e_Method">
    <vt:lpwstr>Standard</vt:lpwstr>
  </property>
  <property fmtid="{D5CDD505-2E9C-101B-9397-08002B2CF9AE}" pid="5" name="MSIP_Label_35ee6e7b-9efa-4f67-8428-04c5b571e08e_Name">
    <vt:lpwstr>Internal Only - General</vt:lpwstr>
  </property>
  <property fmtid="{D5CDD505-2E9C-101B-9397-08002B2CF9AE}" pid="6" name="MSIP_Label_35ee6e7b-9efa-4f67-8428-04c5b571e08e_SiteId">
    <vt:lpwstr>0db8894b-5a7a-4432-8cdc-399a3807bda0</vt:lpwstr>
  </property>
  <property fmtid="{D5CDD505-2E9C-101B-9397-08002B2CF9AE}" pid="7" name="MSIP_Label_35ee6e7b-9efa-4f67-8428-04c5b571e08e_ActionId">
    <vt:lpwstr>156a671d-b63f-4d45-b995-d802c9069f6c</vt:lpwstr>
  </property>
  <property fmtid="{D5CDD505-2E9C-101B-9397-08002B2CF9AE}" pid="8" name="MSIP_Label_35ee6e7b-9efa-4f67-8428-04c5b571e08e_ContentBits">
    <vt:lpwstr>0</vt:lpwstr>
  </property>
  <property fmtid="{D5CDD505-2E9C-101B-9397-08002B2CF9AE}" pid="9" name="MSIP_Label_35ee6e7b-9efa-4f67-8428-04c5b571e08e_Tag">
    <vt:lpwstr>10, 3, 0, 1</vt:lpwstr>
  </property>
</Properties>
</file>