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6224" r:id="rId2"/>
    <p:sldMasterId id="2147489836" r:id="rId3"/>
    <p:sldMasterId id="2147489917" r:id="rId4"/>
    <p:sldMasterId id="2147489926" r:id="rId5"/>
    <p:sldMasterId id="2147489950" r:id="rId6"/>
    <p:sldMasterId id="2147489958" r:id="rId7"/>
    <p:sldMasterId id="2147489979" r:id="rId8"/>
    <p:sldMasterId id="2147489991" r:id="rId9"/>
    <p:sldMasterId id="2147490003" r:id="rId10"/>
  </p:sldMasterIdLst>
  <p:notesMasterIdLst>
    <p:notesMasterId r:id="rId132"/>
  </p:notesMasterIdLst>
  <p:sldIdLst>
    <p:sldId id="5881" r:id="rId11"/>
    <p:sldId id="8426" r:id="rId12"/>
    <p:sldId id="9256" r:id="rId13"/>
    <p:sldId id="3175" r:id="rId14"/>
    <p:sldId id="3176" r:id="rId15"/>
    <p:sldId id="2636" r:id="rId16"/>
    <p:sldId id="8790" r:id="rId17"/>
    <p:sldId id="7319" r:id="rId18"/>
    <p:sldId id="6524" r:id="rId19"/>
    <p:sldId id="988" r:id="rId20"/>
    <p:sldId id="9281" r:id="rId21"/>
    <p:sldId id="9285" r:id="rId22"/>
    <p:sldId id="8890" r:id="rId23"/>
    <p:sldId id="9299" r:id="rId24"/>
    <p:sldId id="9300" r:id="rId25"/>
    <p:sldId id="8311" r:id="rId26"/>
    <p:sldId id="5932" r:id="rId27"/>
    <p:sldId id="9140" r:id="rId28"/>
    <p:sldId id="9010" r:id="rId29"/>
    <p:sldId id="6993" r:id="rId30"/>
    <p:sldId id="7295" r:id="rId31"/>
    <p:sldId id="7204" r:id="rId32"/>
    <p:sldId id="7070" r:id="rId33"/>
    <p:sldId id="6394" r:id="rId34"/>
    <p:sldId id="2484" r:id="rId35"/>
    <p:sldId id="2264" r:id="rId36"/>
    <p:sldId id="9011" r:id="rId37"/>
    <p:sldId id="9227" r:id="rId38"/>
    <p:sldId id="9136" r:id="rId39"/>
    <p:sldId id="9250" r:id="rId40"/>
    <p:sldId id="8649" r:id="rId41"/>
    <p:sldId id="9286" r:id="rId42"/>
    <p:sldId id="2790" r:id="rId43"/>
    <p:sldId id="9123" r:id="rId44"/>
    <p:sldId id="9158" r:id="rId45"/>
    <p:sldId id="9270" r:id="rId46"/>
    <p:sldId id="1695" r:id="rId47"/>
    <p:sldId id="6105" r:id="rId48"/>
    <p:sldId id="8715" r:id="rId49"/>
    <p:sldId id="9258" r:id="rId50"/>
    <p:sldId id="9288" r:id="rId51"/>
    <p:sldId id="4588" r:id="rId52"/>
    <p:sldId id="6308" r:id="rId53"/>
    <p:sldId id="9259" r:id="rId54"/>
    <p:sldId id="9260" r:id="rId55"/>
    <p:sldId id="1115" r:id="rId56"/>
    <p:sldId id="1390" r:id="rId57"/>
    <p:sldId id="2587" r:id="rId58"/>
    <p:sldId id="7936" r:id="rId59"/>
    <p:sldId id="9246" r:id="rId60"/>
    <p:sldId id="9275" r:id="rId61"/>
    <p:sldId id="9276" r:id="rId62"/>
    <p:sldId id="9301" r:id="rId63"/>
    <p:sldId id="5206" r:id="rId64"/>
    <p:sldId id="8410" r:id="rId65"/>
    <p:sldId id="8926" r:id="rId66"/>
    <p:sldId id="8626" r:id="rId67"/>
    <p:sldId id="762" r:id="rId68"/>
    <p:sldId id="920" r:id="rId69"/>
    <p:sldId id="7573" r:id="rId70"/>
    <p:sldId id="2138" r:id="rId71"/>
    <p:sldId id="2230" r:id="rId72"/>
    <p:sldId id="2700" r:id="rId73"/>
    <p:sldId id="2560" r:id="rId74"/>
    <p:sldId id="1937" r:id="rId75"/>
    <p:sldId id="2498" r:id="rId76"/>
    <p:sldId id="9277" r:id="rId77"/>
    <p:sldId id="8841" r:id="rId78"/>
    <p:sldId id="8098" r:id="rId79"/>
    <p:sldId id="1593" r:id="rId80"/>
    <p:sldId id="7764" r:id="rId81"/>
    <p:sldId id="2102" r:id="rId82"/>
    <p:sldId id="2366" r:id="rId83"/>
    <p:sldId id="9302" r:id="rId84"/>
    <p:sldId id="7320" r:id="rId85"/>
    <p:sldId id="8285" r:id="rId86"/>
    <p:sldId id="1915" r:id="rId87"/>
    <p:sldId id="7485" r:id="rId88"/>
    <p:sldId id="8529" r:id="rId89"/>
    <p:sldId id="7647" r:id="rId90"/>
    <p:sldId id="9217" r:id="rId91"/>
    <p:sldId id="8627" r:id="rId92"/>
    <p:sldId id="9296" r:id="rId93"/>
    <p:sldId id="9241" r:id="rId94"/>
    <p:sldId id="8558" r:id="rId95"/>
    <p:sldId id="9297" r:id="rId96"/>
    <p:sldId id="9291" r:id="rId97"/>
    <p:sldId id="2297" r:id="rId98"/>
    <p:sldId id="9007" r:id="rId99"/>
    <p:sldId id="9024" r:id="rId100"/>
    <p:sldId id="8232" r:id="rId101"/>
    <p:sldId id="6139" r:id="rId102"/>
    <p:sldId id="5631" r:id="rId103"/>
    <p:sldId id="9303" r:id="rId104"/>
    <p:sldId id="8852" r:id="rId105"/>
    <p:sldId id="2738" r:id="rId106"/>
    <p:sldId id="2312" r:id="rId107"/>
    <p:sldId id="2313" r:id="rId108"/>
    <p:sldId id="9085" r:id="rId109"/>
    <p:sldId id="9304" r:id="rId110"/>
    <p:sldId id="9295" r:id="rId111"/>
    <p:sldId id="264" r:id="rId112"/>
    <p:sldId id="9273" r:id="rId113"/>
    <p:sldId id="9280" r:id="rId114"/>
    <p:sldId id="8851" r:id="rId115"/>
    <p:sldId id="9155" r:id="rId116"/>
    <p:sldId id="3945" r:id="rId117"/>
    <p:sldId id="9210" r:id="rId118"/>
    <p:sldId id="2336" r:id="rId119"/>
    <p:sldId id="6971" r:id="rId120"/>
    <p:sldId id="8811" r:id="rId121"/>
    <p:sldId id="4022" r:id="rId122"/>
    <p:sldId id="8911" r:id="rId123"/>
    <p:sldId id="8640" r:id="rId124"/>
    <p:sldId id="8805" r:id="rId125"/>
    <p:sldId id="9164" r:id="rId126"/>
    <p:sldId id="9230" r:id="rId127"/>
    <p:sldId id="9187" r:id="rId128"/>
    <p:sldId id="9298" r:id="rId129"/>
    <p:sldId id="8941" r:id="rId130"/>
    <p:sldId id="834" r:id="rId1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ED205-5547-4FD7-A437-518E6F25DE05}">
          <p14:sldIdLst>
            <p14:sldId id="5881"/>
            <p14:sldId id="8426"/>
            <p14:sldId id="9256"/>
            <p14:sldId id="3175"/>
            <p14:sldId id="3176"/>
            <p14:sldId id="2636"/>
            <p14:sldId id="8790"/>
            <p14:sldId id="7319"/>
            <p14:sldId id="6524"/>
            <p14:sldId id="988"/>
            <p14:sldId id="9281"/>
            <p14:sldId id="9285"/>
            <p14:sldId id="8890"/>
            <p14:sldId id="9299"/>
            <p14:sldId id="9300"/>
            <p14:sldId id="8311"/>
            <p14:sldId id="5932"/>
            <p14:sldId id="9140"/>
            <p14:sldId id="9010"/>
            <p14:sldId id="6993"/>
            <p14:sldId id="7295"/>
            <p14:sldId id="7204"/>
            <p14:sldId id="7070"/>
            <p14:sldId id="6394"/>
            <p14:sldId id="2484"/>
            <p14:sldId id="2264"/>
            <p14:sldId id="9011"/>
            <p14:sldId id="9227"/>
            <p14:sldId id="9136"/>
            <p14:sldId id="9250"/>
            <p14:sldId id="8649"/>
            <p14:sldId id="9286"/>
            <p14:sldId id="2790"/>
            <p14:sldId id="9123"/>
            <p14:sldId id="9158"/>
            <p14:sldId id="9270"/>
            <p14:sldId id="1695"/>
            <p14:sldId id="6105"/>
            <p14:sldId id="8715"/>
            <p14:sldId id="9258"/>
            <p14:sldId id="9288"/>
            <p14:sldId id="4588"/>
            <p14:sldId id="6308"/>
            <p14:sldId id="9259"/>
            <p14:sldId id="9260"/>
            <p14:sldId id="1115"/>
            <p14:sldId id="1390"/>
            <p14:sldId id="2587"/>
            <p14:sldId id="7936"/>
            <p14:sldId id="9246"/>
            <p14:sldId id="9275"/>
            <p14:sldId id="9276"/>
            <p14:sldId id="9301"/>
            <p14:sldId id="5206"/>
            <p14:sldId id="8410"/>
            <p14:sldId id="8926"/>
            <p14:sldId id="8626"/>
            <p14:sldId id="762"/>
            <p14:sldId id="920"/>
            <p14:sldId id="7573"/>
            <p14:sldId id="2138"/>
            <p14:sldId id="2230"/>
            <p14:sldId id="2700"/>
            <p14:sldId id="2560"/>
            <p14:sldId id="1937"/>
            <p14:sldId id="2498"/>
            <p14:sldId id="9277"/>
            <p14:sldId id="8841"/>
            <p14:sldId id="8098"/>
            <p14:sldId id="1593"/>
            <p14:sldId id="7764"/>
            <p14:sldId id="2102"/>
            <p14:sldId id="2366"/>
            <p14:sldId id="9302"/>
            <p14:sldId id="7320"/>
            <p14:sldId id="8285"/>
            <p14:sldId id="1915"/>
            <p14:sldId id="7485"/>
            <p14:sldId id="8529"/>
            <p14:sldId id="7647"/>
            <p14:sldId id="9217"/>
            <p14:sldId id="8627"/>
            <p14:sldId id="9296"/>
            <p14:sldId id="9241"/>
            <p14:sldId id="8558"/>
            <p14:sldId id="9297"/>
            <p14:sldId id="9291"/>
            <p14:sldId id="2297"/>
            <p14:sldId id="9007"/>
            <p14:sldId id="9024"/>
            <p14:sldId id="8232"/>
            <p14:sldId id="6139"/>
            <p14:sldId id="5631"/>
            <p14:sldId id="9303"/>
            <p14:sldId id="8852"/>
            <p14:sldId id="2738"/>
            <p14:sldId id="2312"/>
            <p14:sldId id="2313"/>
            <p14:sldId id="9085"/>
            <p14:sldId id="9304"/>
            <p14:sldId id="9295"/>
            <p14:sldId id="264"/>
            <p14:sldId id="9273"/>
            <p14:sldId id="9280"/>
            <p14:sldId id="8851"/>
            <p14:sldId id="9155"/>
            <p14:sldId id="3945"/>
            <p14:sldId id="9210"/>
            <p14:sldId id="2336"/>
            <p14:sldId id="6971"/>
            <p14:sldId id="8811"/>
            <p14:sldId id="4022"/>
            <p14:sldId id="8911"/>
            <p14:sldId id="8640"/>
            <p14:sldId id="8805"/>
            <p14:sldId id="9164"/>
            <p14:sldId id="9230"/>
            <p14:sldId id="9187"/>
            <p14:sldId id="9298"/>
            <p14:sldId id="8941"/>
            <p14:sldId id="83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Elliot Eisenberg" initials="EE" lastIdx="2" clrIdx="1">
    <p:extLst>
      <p:ext uri="{19B8F6BF-5375-455C-9EA6-DF929625EA0E}">
        <p15:presenceInfo xmlns:p15="http://schemas.microsoft.com/office/powerpoint/2012/main" userId="Elliot Eisen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1646" autoAdjust="0"/>
  </p:normalViewPr>
  <p:slideViewPr>
    <p:cSldViewPr>
      <p:cViewPr varScale="1">
        <p:scale>
          <a:sx n="75" d="100"/>
          <a:sy n="75" d="100"/>
        </p:scale>
        <p:origin x="160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presProps" Target="pres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viewProps" Target="viewProp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notesMaster" Target="notesMasters/notesMaster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0455949-331D-411C-95B3-6D9647573300}" type="datetimeFigureOut">
              <a:rPr lang="en-US" smtClean="0"/>
              <a:t>11/10/2025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001A9E1-1061-427C-B3BB-B7F9DE61AF65}" type="slidenum">
              <a:rPr lang="en-US" smtClean="0"/>
              <a:t>‹#›</a:t>
            </a:fld>
            <a:endParaRPr lang="en-US"/>
          </a:p>
        </p:txBody>
      </p:sp>
    </p:spTree>
    <p:extLst>
      <p:ext uri="{BB962C8B-B14F-4D97-AF65-F5344CB8AC3E}">
        <p14:creationId xmlns:p14="http://schemas.microsoft.com/office/powerpoint/2010/main" val="82689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philadelphiafed.org/research-and-data/regional-economy"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philadelphiafed.org/research-and-data/regional-economy"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www.aei.org/housing/"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herwood.news/business/bank-branches-are-still-closing-at-breakneck-speed-in-the-us/?utm_source=chartr&amp;utm_medium=email&amp;utm_campaign=chartr_2025091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olicyuncertainty.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mailto:kerry_donahue@harvard.edu"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E4EB-399D-E94D-AD9E-5EDCFF009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57879-3BF5-4671-870A-1E18244D6D15}"/>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D35EF091-09FD-1A61-3EB0-83BBA1A543EE}"/>
              </a:ext>
            </a:extLst>
          </p:cNvPr>
          <p:cNvSpPr>
            <a:spLocks noGrp="1"/>
          </p:cNvSpPr>
          <p:nvPr>
            <p:ph type="body" idx="1"/>
          </p:nvPr>
        </p:nvSpPr>
        <p:spPr/>
        <p:txBody>
          <a:bodyPr/>
          <a:lstStyle/>
          <a:p>
            <a:r>
              <a:rPr lang="en-US" dirty="0"/>
              <a:t>Updated 9-5-25. Monthly data.  ALTSALES  (PERMANENT) TOTALSA = all car sales.</a:t>
            </a:r>
          </a:p>
          <a:p>
            <a:r>
              <a:rPr lang="en-US" dirty="0"/>
              <a:t>Comes out 1 or 2 days after carmakers report results.    </a:t>
            </a:r>
          </a:p>
        </p:txBody>
      </p:sp>
      <p:sp>
        <p:nvSpPr>
          <p:cNvPr id="4" name="Slide Number Placeholder 3">
            <a:extLst>
              <a:ext uri="{FF2B5EF4-FFF2-40B4-BE49-F238E27FC236}">
                <a16:creationId xmlns:a16="http://schemas.microsoft.com/office/drawing/2014/main" id="{9E9720AD-47AD-F833-E9D5-32E09D27F49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2375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10-7-25. Monthly data. NONREVSL (PERMANENT)</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666747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9-10-25. </a:t>
            </a:r>
            <a:r>
              <a:rPr lang="en-US" b="0" dirty="0"/>
              <a:t>Comment 3-13-25.</a:t>
            </a:r>
          </a:p>
          <a:p>
            <a:r>
              <a:rPr lang="en-US" b="0" dirty="0"/>
              <a:t>https://www.abc.org/News-Media/News-Releases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https://www.abc.org/News-Media/News-Releases/abc-construction-materials-prices-up-02-in-august-driven-by-iron-and-steel</a:t>
            </a:r>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088486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A034B-7307-1307-F8CB-29242803F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840E7-28AE-BE39-7CE8-DF147BDAC39D}"/>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8901F48C-AC8F-8B51-FC73-B3C101E6EFF4}"/>
              </a:ext>
            </a:extLst>
          </p:cNvPr>
          <p:cNvSpPr>
            <a:spLocks noGrp="1"/>
          </p:cNvSpPr>
          <p:nvPr>
            <p:ph type="body" idx="1"/>
          </p:nvPr>
        </p:nvSpPr>
        <p:spPr/>
        <p:txBody>
          <a:bodyPr/>
          <a:lstStyle/>
          <a:p>
            <a:r>
              <a:rPr lang="en-US" dirty="0"/>
              <a:t>Updated 9-10-25. </a:t>
            </a:r>
            <a:r>
              <a:rPr lang="en-US" b="0" dirty="0"/>
              <a:t>Comment 8-14-25.</a:t>
            </a:r>
          </a:p>
          <a:p>
            <a:r>
              <a:rPr lang="en-US" b="0" dirty="0"/>
              <a:t>https://www.abc.org/News-Media/News-Releases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https://www.abc.org/News-Media/News-Releases/abc-construction-materials-prices-up-02-in-august-driven-by-iron-and-steel</a:t>
            </a:r>
          </a:p>
          <a:p>
            <a:endParaRPr lang="en-US" b="0" dirty="0"/>
          </a:p>
        </p:txBody>
      </p:sp>
      <p:sp>
        <p:nvSpPr>
          <p:cNvPr id="4" name="Slide Number Placeholder 3">
            <a:extLst>
              <a:ext uri="{FF2B5EF4-FFF2-40B4-BE49-F238E27FC236}">
                <a16:creationId xmlns:a16="http://schemas.microsoft.com/office/drawing/2014/main" id="{405B8F12-ECA6-8431-2D0D-07C34854D61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560052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9-5-25. Updated monthly. NSA. LNU04032231</a:t>
            </a:r>
            <a:r>
              <a:rPr lang="en-US" b="0" dirty="0"/>
              <a:t> </a:t>
            </a:r>
            <a:r>
              <a:rPr lang="en-US" dirty="0"/>
              <a:t>(PERMANENT) unemployment rate in construction, construction employment)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658839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65B9-FC97-DF78-4E26-56C4CC59B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411E8-E609-E890-E66F-BBD60C0C0F9B}"/>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25507712-6271-1EC9-089E-6BF5285FF4B8}"/>
              </a:ext>
            </a:extLst>
          </p:cNvPr>
          <p:cNvSpPr>
            <a:spLocks noGrp="1"/>
          </p:cNvSpPr>
          <p:nvPr>
            <p:ph type="body" idx="1"/>
          </p:nvPr>
        </p:nvSpPr>
        <p:spPr/>
        <p:txBody>
          <a:bodyPr/>
          <a:lstStyle/>
          <a:p>
            <a:r>
              <a:rPr lang="en-US" dirty="0"/>
              <a:t>Updated 7/22/2025.  Bi-annual revision (Visible Version MUST BE REPLACED) </a:t>
            </a:r>
          </a:p>
          <a:p>
            <a:r>
              <a:rPr lang="en-US" b="1" dirty="0"/>
              <a:t>Get the image via right click and then use Web Capture using Microsoft Edge</a:t>
            </a:r>
          </a:p>
          <a:p>
            <a:r>
              <a:rPr lang="en-US" b="0" dirty="0"/>
              <a:t>https://www.aia.org/resource-center/july-2025-aia-consensus-construction-forecast</a:t>
            </a:r>
          </a:p>
        </p:txBody>
      </p:sp>
      <p:sp>
        <p:nvSpPr>
          <p:cNvPr id="4" name="Slide Number Placeholder 3">
            <a:extLst>
              <a:ext uri="{FF2B5EF4-FFF2-40B4-BE49-F238E27FC236}">
                <a16:creationId xmlns:a16="http://schemas.microsoft.com/office/drawing/2014/main" id="{FCD11EED-59D5-D8C8-7E97-3528712C8C3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403131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10/22/25.  Monthly data. Comment 4/22/20. (AIA/</a:t>
            </a:r>
            <a:r>
              <a:rPr lang="en-US" dirty="0" err="1"/>
              <a:t>deltek</a:t>
            </a:r>
            <a:r>
              <a:rPr lang="en-US" dirty="0"/>
              <a:t> , AIA, </a:t>
            </a:r>
            <a:r>
              <a:rPr lang="en-US" dirty="0" err="1"/>
              <a:t>deltek</a:t>
            </a:r>
            <a:r>
              <a:rPr lang="en-US" dirty="0"/>
              <a:t>)</a:t>
            </a:r>
          </a:p>
          <a:p>
            <a:r>
              <a:rPr lang="en-US" dirty="0"/>
              <a:t>https://www.calculatedriskblog.com/2025/07/aia-architecture-firm-billings-remain.html</a:t>
            </a:r>
          </a:p>
          <a:p>
            <a:r>
              <a:rPr lang="en-US" dirty="0"/>
              <a:t>https://live-aia-web.pantheonsite.io/resource-center/abi-june-2025-architecture-firm-billings-remain-soft-while-inquiries-increase</a:t>
            </a:r>
          </a:p>
          <a:p>
            <a:r>
              <a:rPr lang="en-US" b="1" dirty="0"/>
              <a:t>https://www.aia.org/</a:t>
            </a:r>
          </a:p>
          <a:p>
            <a:r>
              <a:rPr lang="en-US" b="1" dirty="0"/>
              <a:t>https://www.aia.org/resources/10046-architecture-billings-index-abi</a:t>
            </a:r>
          </a:p>
          <a:p>
            <a:r>
              <a:rPr lang="en-US" dirty="0"/>
              <a:t>Index methodology: https://archinect.com/features/article/150427570/how-to-understand-architecture-business-conditions-using-the-aia-s-architecture-billings-index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166039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14055">
              <a:defRPr/>
            </a:pPr>
            <a:r>
              <a:rPr lang="en-US" dirty="0"/>
              <a:t>Updated 10-7-25. (Dodge) McGraw Hill Construction (dodge momentum index, the DMI)</a:t>
            </a:r>
          </a:p>
          <a:p>
            <a:pPr defTabSz="914055">
              <a:defRPr/>
            </a:pPr>
            <a:r>
              <a:rPr lang="en-US" dirty="0"/>
              <a:t>https://www.construction.com/company-news/dodge-momentum-index-increases-3-in-september/</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203878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4-16-25.  </a:t>
            </a:r>
            <a:r>
              <a:rPr lang="en-US" dirty="0" err="1"/>
              <a:t>CalculatedRisk</a:t>
            </a:r>
            <a:r>
              <a:rPr lang="en-US" dirty="0"/>
              <a:t> blog. (Millennials)</a:t>
            </a:r>
          </a:p>
        </p:txBody>
      </p:sp>
    </p:spTree>
    <p:extLst>
      <p:ext uri="{BB962C8B-B14F-4D97-AF65-F5344CB8AC3E}">
        <p14:creationId xmlns:p14="http://schemas.microsoft.com/office/powerpoint/2010/main" val="13292739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7/24/24. Philadelphia Fed.  Monthly updated. </a:t>
            </a:r>
          </a:p>
          <a:p>
            <a:r>
              <a:rPr lang="en-US" dirty="0"/>
              <a:t>https://www.philadelphiafed.org/-/media/frbp/assets/surveys-and-data/coincident/2024/coincidentindexes0324.pdf</a:t>
            </a:r>
          </a:p>
          <a:p>
            <a:r>
              <a:rPr lang="en-US" dirty="0"/>
              <a:t>https://www.philadelphiafed.org/surveys-and-data/regional-economic-analysis/state-coincident-indexes</a:t>
            </a:r>
          </a:p>
          <a:p>
            <a:r>
              <a:rPr lang="en-US" dirty="0">
                <a:hlinkClick r:id="rId3"/>
              </a:rPr>
              <a:t>https://www.philadelphiafed.org/research-and-data/regional-economy</a:t>
            </a:r>
            <a:endParaRPr lang="en-US" dirty="0"/>
          </a:p>
          <a:p>
            <a:pPr defTabSz="903931">
              <a:defRPr/>
            </a:pPr>
            <a:r>
              <a:rPr lang="en-US" dirty="0"/>
              <a:t>Also see: https://www.businesscycle.com/ecri-reports-indexes/all-indexes (ECRI)</a:t>
            </a:r>
          </a:p>
          <a:p>
            <a:pPr defTabSz="903931">
              <a:defRPr/>
            </a:pPr>
            <a:r>
              <a:rPr lang="en-US" dirty="0"/>
              <a:t>Nonfarm payroll employment, </a:t>
            </a:r>
            <a:r>
              <a:rPr lang="en-US" dirty="0" err="1"/>
              <a:t>avg</a:t>
            </a:r>
            <a:r>
              <a:rPr lang="en-US" dirty="0"/>
              <a:t> hours worked in manufacturing by production workers, unemployment rate, real wage and salary disbursements.</a:t>
            </a:r>
          </a:p>
          <a:p>
            <a:pPr defTabSz="903931">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285"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884041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9/24/25. Philadelphia Fed.  Monthly updated. </a:t>
            </a:r>
          </a:p>
          <a:p>
            <a:r>
              <a:rPr lang="en-US" dirty="0"/>
              <a:t>https://www.philadelphiafed.org/-/media/frbp/assets/surveys-and-data/coincident/2024/coincidentindexes0324.pdf</a:t>
            </a:r>
          </a:p>
          <a:p>
            <a:r>
              <a:rPr lang="en-US" dirty="0"/>
              <a:t>https://www.philadelphiafed.org/surveys-and-data/regional-economic-analysis/state-coincident-indexes</a:t>
            </a:r>
          </a:p>
          <a:p>
            <a:r>
              <a:rPr lang="en-US" dirty="0">
                <a:hlinkClick r:id="rId3"/>
              </a:rPr>
              <a:t>https://www.philadelphiafed.org/research-and-data/regional-economy</a:t>
            </a:r>
            <a:endParaRPr lang="en-US" dirty="0"/>
          </a:p>
          <a:p>
            <a:pPr defTabSz="903931">
              <a:defRPr/>
            </a:pPr>
            <a:r>
              <a:rPr lang="en-US" dirty="0"/>
              <a:t>Also see: https://www.businesscycle.com/ecri-reports-indexes/all-indexes (ECRI)</a:t>
            </a:r>
          </a:p>
          <a:p>
            <a:pPr defTabSz="903931">
              <a:defRPr/>
            </a:pPr>
            <a:r>
              <a:rPr lang="en-US" dirty="0"/>
              <a:t>Nonfarm payroll employment, </a:t>
            </a:r>
            <a:r>
              <a:rPr lang="en-US" dirty="0" err="1"/>
              <a:t>avg</a:t>
            </a:r>
            <a:r>
              <a:rPr lang="en-US" dirty="0"/>
              <a:t> hours worked in manufacturing by production workers, unemployment rate, real wage and salary disbursements.</a:t>
            </a:r>
          </a:p>
          <a:p>
            <a:pPr defTabSz="903931">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285"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810917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3-14-24</a:t>
            </a:r>
          </a:p>
          <a:p>
            <a:r>
              <a:rPr lang="en-US" dirty="0"/>
              <a:t>https://www.census.gov/newsroom/press-releases/2024/population-estimates-more-counties-population-gains-2023.html</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28027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22520">
              <a:defRPr/>
            </a:pPr>
            <a:r>
              <a:rPr lang="en-US" dirty="0"/>
              <a:t>Updated 8-13-25. Quarterly data. NY Fed. </a:t>
            </a:r>
            <a:r>
              <a:rPr lang="en-US" b="0" dirty="0"/>
              <a:t>Quarterly Report on Household Debt and Credit August 2022 (Transition into Delinquency (30+) by loan type)</a:t>
            </a:r>
          </a:p>
          <a:p>
            <a:pPr marL="0" marR="0" lvl="0" indent="0" algn="l" defTabSz="922520" rtl="0" eaLnBrk="1" fontAlgn="base" latinLnBrk="0" hangingPunct="1">
              <a:lnSpc>
                <a:spcPct val="100000"/>
              </a:lnSpc>
              <a:spcBef>
                <a:spcPct val="30000"/>
              </a:spcBef>
              <a:spcAft>
                <a:spcPct val="0"/>
              </a:spcAft>
              <a:buClrTx/>
              <a:buSzTx/>
              <a:buFontTx/>
              <a:buNone/>
              <a:tabLst/>
              <a:defRPr/>
            </a:pPr>
            <a:r>
              <a:rPr lang="en-US" b="0" dirty="0"/>
              <a:t>https://www.newyorkfed.org/medialibrary/interactives/householdcredit/data/pdf/HHDC_2025Q2</a:t>
            </a:r>
          </a:p>
          <a:p>
            <a:pPr defTabSz="922520">
              <a:defRPr/>
            </a:pPr>
            <a:r>
              <a:rPr lang="en-US" b="1" dirty="0"/>
              <a:t>https://www.newyorkfed.org/microeconomics/hhdc.html</a:t>
            </a:r>
          </a:p>
          <a:p>
            <a:r>
              <a:rPr lang="en-US" dirty="0"/>
              <a:t>Transition into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581291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05BD5-DF25-B400-FFB3-B73AE7A28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C913F-C056-F813-E3FC-E305C34BB72B}"/>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11CBA4FA-3578-BCF2-19D7-8185F853C4A6}"/>
              </a:ext>
            </a:extLst>
          </p:cNvPr>
          <p:cNvSpPr>
            <a:spLocks noGrp="1"/>
          </p:cNvSpPr>
          <p:nvPr>
            <p:ph type="body" idx="1"/>
          </p:nvPr>
        </p:nvSpPr>
        <p:spPr/>
        <p:txBody>
          <a:bodyPr/>
          <a:lstStyle/>
          <a:p>
            <a:r>
              <a:rPr lang="en-US" dirty="0"/>
              <a:t>Updated 3-12-25 (Percent change in County population)</a:t>
            </a:r>
          </a:p>
          <a:p>
            <a:r>
              <a:rPr lang="en-US" dirty="0"/>
              <a:t>https://www.census.gov/library/visualizations/2025/comm/percent-change-county-population.html</a:t>
            </a:r>
          </a:p>
        </p:txBody>
      </p:sp>
      <p:sp>
        <p:nvSpPr>
          <p:cNvPr id="4" name="Slide Number Placeholder 3">
            <a:extLst>
              <a:ext uri="{FF2B5EF4-FFF2-40B4-BE49-F238E27FC236}">
                <a16:creationId xmlns:a16="http://schemas.microsoft.com/office/drawing/2014/main" id="{A606C6FD-0610-77BA-5CA1-4B90BC39B433}"/>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489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1DDA-62D8-567B-034C-E8C3DD4AF3E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D572E15-0757-9219-5DB6-3EC1A80FA98E}"/>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a:extLst>
              <a:ext uri="{FF2B5EF4-FFF2-40B4-BE49-F238E27FC236}">
                <a16:creationId xmlns:a16="http://schemas.microsoft.com/office/drawing/2014/main" id="{F1CE53F2-E418-D3A2-91A9-382C3CA9F22E}"/>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A5A95323-736E-12DF-AA5B-D96B5CD1F286}"/>
              </a:ext>
            </a:extLst>
          </p:cNvPr>
          <p:cNvSpPr>
            <a:spLocks noGrp="1" noChangeArrowheads="1"/>
          </p:cNvSpPr>
          <p:nvPr>
            <p:ph type="body" idx="1"/>
          </p:nvPr>
        </p:nvSpPr>
        <p:spPr/>
        <p:txBody>
          <a:bodyPr/>
          <a:lstStyle/>
          <a:p>
            <a:r>
              <a:rPr lang="en-US" dirty="0"/>
              <a:t>Updated 8-26-25 The Daily Shot (FHFA, house price changes by state, home price changes by state, house prices home hotness, months-of-inventory by state, FHFA HPI)</a:t>
            </a:r>
          </a:p>
          <a:p>
            <a:r>
              <a:rPr lang="en-US" b="0" i="0" dirty="0">
                <a:solidFill>
                  <a:srgbClr val="202020"/>
                </a:solidFill>
                <a:effectLst/>
                <a:latin typeface="Arial" panose="020B0604020202020204" pitchFamily="34" charset="0"/>
              </a:rPr>
              <a:t>Source: </a:t>
            </a:r>
            <a:r>
              <a:rPr lang="en-US" b="0" i="0" u="sng" dirty="0">
                <a:solidFill>
                  <a:srgbClr val="007C89"/>
                </a:solidFill>
                <a:effectLst/>
                <a:latin typeface="Arial" panose="020B0604020202020204" pitchFamily="34" charset="0"/>
                <a:hlinkClick r:id="rId3"/>
              </a:rPr>
              <a:t>AEI Housing Center</a:t>
            </a:r>
            <a:r>
              <a:rPr lang="en-US" b="0" i="0" dirty="0">
                <a:solidFill>
                  <a:srgbClr val="202020"/>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24883437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F9A39-3DF6-BBF8-0D81-24172CBDF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B586D-5C6E-93CE-6578-595CCCB8AD27}"/>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835D43BB-02D5-C176-8905-84FDA89884A7}"/>
              </a:ext>
            </a:extLst>
          </p:cNvPr>
          <p:cNvSpPr>
            <a:spLocks noGrp="1"/>
          </p:cNvSpPr>
          <p:nvPr>
            <p:ph type="body" idx="1"/>
          </p:nvPr>
        </p:nvSpPr>
        <p:spPr/>
        <p:txBody>
          <a:bodyPr/>
          <a:lstStyle/>
          <a:p>
            <a:r>
              <a:rPr lang="en-US" dirty="0"/>
              <a:t>Updated 10-27-25. </a:t>
            </a:r>
            <a:r>
              <a:rPr lang="en-US" dirty="0" err="1"/>
              <a:t>Calculatedriskblog</a:t>
            </a:r>
            <a:r>
              <a:rPr lang="en-US" dirty="0"/>
              <a:t> (Freddie Mac Home NAR) (Months-of-supply months of supply, months of inventory, months-of-supply)</a:t>
            </a:r>
          </a:p>
          <a:p>
            <a:r>
              <a:rPr lang="en-US" dirty="0"/>
              <a:t>https://mail.google.com/mail/u/0/?tab=rm&amp;ogbl#inbox/FMfcgzQcqbThntFjbcxGkjMdsVlxDtTr</a:t>
            </a:r>
          </a:p>
        </p:txBody>
      </p:sp>
      <p:sp>
        <p:nvSpPr>
          <p:cNvPr id="4" name="Slide Number Placeholder 3">
            <a:extLst>
              <a:ext uri="{FF2B5EF4-FFF2-40B4-BE49-F238E27FC236}">
                <a16:creationId xmlns:a16="http://schemas.microsoft.com/office/drawing/2014/main" id="{D7C93D4E-59FC-8D85-4FA7-FAF5876FDF0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710918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0C934-37B1-C60F-EA29-097BC6BA1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023AF-E7EE-48D3-D5C9-FB2AF2ADF460}"/>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026800E2-F3A5-291C-E55B-2C2D3773F3F6}"/>
              </a:ext>
            </a:extLst>
          </p:cNvPr>
          <p:cNvSpPr>
            <a:spLocks noGrp="1"/>
          </p:cNvSpPr>
          <p:nvPr>
            <p:ph type="body" idx="1"/>
          </p:nvPr>
        </p:nvSpPr>
        <p:spPr/>
        <p:txBody>
          <a:bodyPr/>
          <a:lstStyle/>
          <a:p>
            <a:r>
              <a:rPr lang="en-US" dirty="0"/>
              <a:t>Updated 10-31-25. </a:t>
            </a:r>
            <a:r>
              <a:rPr lang="en-US" dirty="0" err="1"/>
              <a:t>Calculatedriskblog</a:t>
            </a:r>
            <a:r>
              <a:rPr lang="en-US" dirty="0"/>
              <a:t> (Freddie Mac Home NAR, change from peak (SA), FMHPI, core-based statistical area)</a:t>
            </a:r>
          </a:p>
          <a:p>
            <a:r>
              <a:rPr lang="en-US" dirty="0"/>
              <a:t>https://www.calculatedriskblog.com/2025/10/freddie-mac-house-price-index-up-10.html</a:t>
            </a:r>
          </a:p>
        </p:txBody>
      </p:sp>
      <p:sp>
        <p:nvSpPr>
          <p:cNvPr id="4" name="Slide Number Placeholder 3">
            <a:extLst>
              <a:ext uri="{FF2B5EF4-FFF2-40B4-BE49-F238E27FC236}">
                <a16:creationId xmlns:a16="http://schemas.microsoft.com/office/drawing/2014/main" id="{8FC6F6CB-D26A-996D-2FA0-BF7507B6BBE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95626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4-4-25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7337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10-31-25 </a:t>
            </a:r>
            <a:r>
              <a:rPr lang="en-US" b="0" i="0" dirty="0">
                <a:solidFill>
                  <a:srgbClr val="666666"/>
                </a:solidFill>
                <a:effectLst/>
                <a:latin typeface="Lucida Sans" panose="020B0602030504020204" pitchFamily="34" charset="0"/>
              </a:rPr>
              <a:t>ALLACBW027SBOG (PERMANENT)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755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10-31-25 </a:t>
            </a:r>
            <a:r>
              <a:rPr lang="en-US" b="0" i="0" dirty="0">
                <a:solidFill>
                  <a:srgbClr val="666666"/>
                </a:solidFill>
                <a:effectLst/>
                <a:latin typeface="Lucida Sans" panose="020B0602030504020204" pitchFamily="34" charset="0"/>
              </a:rPr>
              <a:t>ALLSCBW027SBOG (PERMANENT) (CU Direct)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27328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5-28-25 The Daily Shot (number of banks, CAML ratings, camel ratings, number of FDIC insured institutions on the “problem Bank” list, bad banks)</a:t>
            </a:r>
          </a:p>
          <a:p>
            <a:r>
              <a:rPr lang="en-US" dirty="0"/>
              <a:t>https://www.calculatedriskblog.com/2025/05/fdic-commercial-real-estate-past-due.html</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3869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10-2-25 Quarterly Data </a:t>
            </a:r>
            <a:r>
              <a:rPr lang="en-US" b="0" i="0" dirty="0">
                <a:solidFill>
                  <a:srgbClr val="666666"/>
                </a:solidFill>
                <a:effectLst/>
                <a:latin typeface="Lucida Sans" panose="020B0602030504020204" pitchFamily="34" charset="0"/>
              </a:rPr>
              <a:t>QBPQYNUMINST</a:t>
            </a:r>
            <a:r>
              <a:rPr lang="en-US" b="1" i="0" dirty="0">
                <a:solidFill>
                  <a:srgbClr val="666666"/>
                </a:solidFill>
                <a:effectLst/>
                <a:latin typeface="Lucida Sans" panose="020B0602030504020204" pitchFamily="34" charset="0"/>
              </a:rPr>
              <a:t> </a:t>
            </a:r>
            <a:r>
              <a:rPr lang="en-US" dirty="0"/>
              <a:t>(Permanent) (number of banks, bank consolidation)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401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10/22/25 DPSSCBW027NBOG, DPSLCBW027NBOG (PERMANENT) Weekly (Deposits, bank liquidity, small banks, big banks, RRP, CU Direct, </a:t>
            </a:r>
            <a:r>
              <a:rPr lang="en-US" dirty="0" err="1"/>
              <a:t>Origence</a:t>
            </a:r>
            <a:r>
              <a:rPr lang="en-US" dirty="0"/>
              <a:t> )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000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CAAEE-A31A-E494-0C61-11E8FD132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EF838-ED93-293E-4EE5-AA4A710DF6CE}"/>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25D70D3C-13C9-9364-4D81-BF153EA43EE3}"/>
              </a:ext>
            </a:extLst>
          </p:cNvPr>
          <p:cNvSpPr>
            <a:spLocks noGrp="1"/>
          </p:cNvSpPr>
          <p:nvPr>
            <p:ph type="body" idx="1"/>
          </p:nvPr>
        </p:nvSpPr>
        <p:spPr/>
        <p:txBody>
          <a:bodyPr>
            <a:normAutofit/>
          </a:bodyPr>
          <a:lstStyle/>
          <a:p>
            <a:r>
              <a:rPr lang="en-US" dirty="0"/>
              <a:t>Updated 9-10-25 (number of bank branches, bank consolidation, shrinking number of banks, bank mergers Bank M&amp;A, CU Direct)</a:t>
            </a:r>
          </a:p>
          <a:p>
            <a:r>
              <a:rPr lang="en-US" dirty="0">
                <a:hlinkClick r:id="rId3"/>
              </a:rPr>
              <a:t>Bank branches are still closing at breakneck speed in the US - Sherwood News</a:t>
            </a:r>
            <a:endParaRPr lang="en-US" dirty="0"/>
          </a:p>
        </p:txBody>
      </p:sp>
      <p:sp>
        <p:nvSpPr>
          <p:cNvPr id="4" name="Slide Number Placeholder 3">
            <a:extLst>
              <a:ext uri="{FF2B5EF4-FFF2-40B4-BE49-F238E27FC236}">
                <a16:creationId xmlns:a16="http://schemas.microsoft.com/office/drawing/2014/main" id="{AC42E867-3A69-89A4-0BDA-BCE2A52B83F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6850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9-12-25. Updated quarterly. </a:t>
            </a:r>
            <a:r>
              <a:rPr lang="en-US" sz="1200" b="0" i="0" kern="1200" dirty="0">
                <a:solidFill>
                  <a:schemeClr val="tx1"/>
                </a:solidFill>
                <a:effectLst/>
                <a:latin typeface="Arial" charset="0"/>
                <a:ea typeface="ＭＳ Ｐゴシック" charset="-128"/>
                <a:cs typeface="ＭＳ Ｐゴシック" charset="-128"/>
              </a:rPr>
              <a:t>TNWBSHNO</a:t>
            </a:r>
            <a:r>
              <a:rPr lang="en-US" dirty="0"/>
              <a:t> (PERMANENT) (Household net worth, net worth, Household wealth) </a:t>
            </a:r>
          </a:p>
        </p:txBody>
      </p:sp>
    </p:spTree>
    <p:extLst>
      <p:ext uri="{BB962C8B-B14F-4D97-AF65-F5344CB8AC3E}">
        <p14:creationId xmlns:p14="http://schemas.microsoft.com/office/powerpoint/2010/main" val="1453601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2/25/25. The WSJ (US Consumer spending) </a:t>
            </a:r>
          </a:p>
          <a:p>
            <a:r>
              <a:rPr lang="en-US" dirty="0"/>
              <a:t>https://www.wsj.com/economy/consumers/us-economy-strength-rich-spending-2c34a571</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4592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10-3-25 Monthly data. AISRSA (PERMANENT, (auto inventory )</a:t>
            </a:r>
          </a:p>
        </p:txBody>
      </p:sp>
      <p:sp>
        <p:nvSpPr>
          <p:cNvPr id="4" name="Slide Number Placeholder 3"/>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285"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7951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9-16-25 ISRATIO, MNFCTRIRSA, WHLSLRIRSA, RETAILIRSA. Monthly data (PERMANENT)</a:t>
            </a:r>
          </a:p>
          <a:p>
            <a:r>
              <a:rPr lang="en-US" dirty="0"/>
              <a:t>Comment 9-16-25.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5107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10-1-25. Rosenberg Research </a:t>
            </a:r>
          </a:p>
          <a:p>
            <a:r>
              <a:rPr lang="en-US" dirty="0"/>
              <a:t>*****According to the ISM, a number above 42.3 generally indicates an expansion of the overall economy******</a:t>
            </a:r>
          </a:p>
          <a:p>
            <a:r>
              <a:rPr lang="en-US" dirty="0"/>
              <a:t>This index tends to look at larger multinationals and not small and mid-sized domestic firms. </a:t>
            </a:r>
          </a:p>
          <a:p>
            <a:r>
              <a:rPr lang="en-US" dirty="0"/>
              <a:t>https://app.rosenbergresearch.com/dashboard/publication-details/08ddea35-786b-4b99-8a46-b8a7833f339b?bucketId=08dcb188-f40e-40bf-8e74-af88ab237f7c&amp;notificationEventId=ac020000-a9fe-0a58-028b-08ddea359d50</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8651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10-2-25. Rosenberg Research (ISM services PMI, ism non manufacturing, ism non-manufacturing) </a:t>
            </a:r>
          </a:p>
          <a:p>
            <a:r>
              <a:rPr lang="en-US" dirty="0"/>
              <a:t>https://app.rosenbergresearch.com/dashboard/publication-details/08de028d-3d24-459f-8829-5c0de9eaf6c2?bucketId=08dcb188-f40e-40bf-8e74-af88ab237f7c&amp;notificationEventId=ac020000-a9fe-0a58-059f-08de028d3d7d</a:t>
            </a:r>
          </a:p>
        </p:txBody>
      </p:sp>
      <p:sp>
        <p:nvSpPr>
          <p:cNvPr id="4" name="Slide Number Placeholder 3"/>
          <p:cNvSpPr>
            <a:spLocks noGrp="1"/>
          </p:cNvSpPr>
          <p:nvPr>
            <p:ph type="sldNum" sz="quarter" idx="10"/>
          </p:nvPr>
        </p:nvSpPr>
        <p:spPr/>
        <p:txBody>
          <a:bodyPr/>
          <a:lstStyle/>
          <a:p>
            <a:pPr marL="0" marR="0" lvl="0" indent="0" algn="r" defTabSz="904159"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4159"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37436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9-16-25 Monthly data. TCU (PERMANENT)</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86427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9-25-25. Monthly data.  NEWORDER (PERMANENT) (signal insurance)</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03060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8-3-25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2419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C3FCC-8F92-8B17-DBF2-16796FD7A41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4C46712-BCEE-E1A9-C494-757C1E920825}"/>
              </a:ext>
            </a:extLst>
          </p:cNvPr>
          <p:cNvSpPr>
            <a:spLocks noGrp="1" noChangeArrowheads="1"/>
          </p:cNvSpPr>
          <p:nvPr>
            <p:ph type="sldNum" sz="quarter" idx="5"/>
          </p:nvPr>
        </p:nvSpPr>
        <p:spPr>
          <a:ln/>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285"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a:extLst>
              <a:ext uri="{FF2B5EF4-FFF2-40B4-BE49-F238E27FC236}">
                <a16:creationId xmlns:a16="http://schemas.microsoft.com/office/drawing/2014/main" id="{A7B0582B-E203-DE05-BCA3-2AD865AD62FE}"/>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352AA05F-B901-CA7F-3CF5-BB64A01365C4}"/>
              </a:ext>
            </a:extLst>
          </p:cNvPr>
          <p:cNvSpPr>
            <a:spLocks noGrp="1" noChangeArrowheads="1"/>
          </p:cNvSpPr>
          <p:nvPr>
            <p:ph type="body" idx="1"/>
          </p:nvPr>
        </p:nvSpPr>
        <p:spPr/>
        <p:txBody>
          <a:bodyPr/>
          <a:lstStyle/>
          <a:p>
            <a:r>
              <a:rPr lang="en-US" dirty="0"/>
              <a:t>Updated 7-27-25 The Economist (average tariff, US average tariff rate, US effective tariff rate, US tariffs, Smoot-Hawley) </a:t>
            </a:r>
          </a:p>
          <a:p>
            <a:r>
              <a:rPr lang="en-US" dirty="0"/>
              <a:t>https://www.economist.com/finance-and-economics/2025/07/27/whos-feeling-the-pain-of-trumps-tariffs?utm_campaign=r.us-newsletter&amp;utm_medium=email.internal-newsletter.np&amp;utm_source=salesforce-marketing-cloud&amp;utm_term=7/30/2025&amp;utm_id=2097337</a:t>
            </a:r>
          </a:p>
        </p:txBody>
      </p:sp>
    </p:spTree>
    <p:extLst>
      <p:ext uri="{BB962C8B-B14F-4D97-AF65-F5344CB8AC3E}">
        <p14:creationId xmlns:p14="http://schemas.microsoft.com/office/powerpoint/2010/main" val="4041736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1C63-58F3-19C9-6CB5-F09C52014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AE52E-945A-524B-9ED7-BABD444571F1}"/>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8DBF79D7-D9D3-F3E0-AC95-947960148B17}"/>
              </a:ext>
            </a:extLst>
          </p:cNvPr>
          <p:cNvSpPr>
            <a:spLocks noGrp="1"/>
          </p:cNvSpPr>
          <p:nvPr>
            <p:ph type="body" idx="1"/>
          </p:nvPr>
        </p:nvSpPr>
        <p:spPr/>
        <p:txBody>
          <a:bodyPr/>
          <a:lstStyle/>
          <a:p>
            <a:r>
              <a:rPr lang="en-US" dirty="0"/>
              <a:t>Updated 9-4-25. Monthly Data.  BOPTEXP, BOPGSTB, BOPTIMP. (PERMANENT) Looking at BOPGSTB alone is good too.</a:t>
            </a:r>
          </a:p>
        </p:txBody>
      </p:sp>
      <p:sp>
        <p:nvSpPr>
          <p:cNvPr id="4" name="Slide Number Placeholder 3">
            <a:extLst>
              <a:ext uri="{FF2B5EF4-FFF2-40B4-BE49-F238E27FC236}">
                <a16:creationId xmlns:a16="http://schemas.microsoft.com/office/drawing/2014/main" id="{BBEB4B5F-CEA0-8E88-2F7E-F4A4DFF962B5}"/>
              </a:ext>
            </a:extLst>
          </p:cNvPr>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285"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1858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10-28-25.  The Daily shot M2REAL (Permanent)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53282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10-15-25. Updated monthly. DGS1, DGS10 (PERMANENT)</a:t>
            </a:r>
          </a:p>
        </p:txBody>
      </p:sp>
      <p:sp>
        <p:nvSpPr>
          <p:cNvPr id="4" name="Slide Number Placeholder 3"/>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285"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4442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9-10-25. Monthly data. R4231IM163SCEN</a:t>
            </a:r>
            <a:r>
              <a:rPr lang="en-US" b="1" dirty="0"/>
              <a:t> </a:t>
            </a:r>
            <a:r>
              <a:rPr lang="en-US" dirty="0"/>
              <a:t>(PERMANENT) (auto inventory, auto inventories) </a:t>
            </a:r>
          </a:p>
        </p:txBody>
      </p:sp>
      <p:sp>
        <p:nvSpPr>
          <p:cNvPr id="4" name="Slide Number Placeholder 3"/>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285"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028527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10-21-25.  Daily data.  (Weekly) USEPUINDXD (PERMANENT) Baker, Bloom and Davis. </a:t>
            </a:r>
          </a:p>
          <a:p>
            <a:r>
              <a:rPr lang="en-US" dirty="0">
                <a:hlinkClick r:id="rId3"/>
              </a:rPr>
              <a:t>https://www.policyuncertainty.com/</a:t>
            </a:r>
            <a:endParaRPr lang="en-US" dirty="0"/>
          </a:p>
        </p:txBody>
      </p:sp>
    </p:spTree>
    <p:extLst>
      <p:ext uri="{BB962C8B-B14F-4D97-AF65-F5344CB8AC3E}">
        <p14:creationId xmlns:p14="http://schemas.microsoft.com/office/powerpoint/2010/main" val="3253617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10-24-25. The WSJ’s Real Time Economics (university of Michigan consumer sentiment index)</a:t>
            </a:r>
          </a:p>
          <a:p>
            <a:r>
              <a:rPr lang="en-US" dirty="0"/>
              <a:t>http://www.sca.isr.umich.edu/charts.html</a:t>
            </a:r>
          </a:p>
          <a:p>
            <a:r>
              <a:rPr lang="en-US" dirty="0"/>
              <a:t>Export the graph as: 50-years in Excel  </a:t>
            </a:r>
          </a:p>
          <a:p>
            <a:endParaRPr lang="en-US"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9418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7979-E896-DCD2-F433-CDDE33F1B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B989B-7136-3FFD-0A6B-565CAE24047C}"/>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25628DBF-242E-DF4A-322D-DEFBF34626AD}"/>
              </a:ext>
            </a:extLst>
          </p:cNvPr>
          <p:cNvSpPr>
            <a:spLocks noGrp="1"/>
          </p:cNvSpPr>
          <p:nvPr>
            <p:ph type="body" idx="1"/>
          </p:nvPr>
        </p:nvSpPr>
        <p:spPr/>
        <p:txBody>
          <a:bodyPr/>
          <a:lstStyle/>
          <a:p>
            <a:r>
              <a:rPr lang="en-US" dirty="0"/>
              <a:t>Updated 10-28-25. The Daily Shot.  (conference board consumer confidence, consumer confidence index)</a:t>
            </a:r>
          </a:p>
          <a:p>
            <a:r>
              <a:rPr lang="en-US" dirty="0"/>
              <a:t>https://www.conference-board.org/topics/consumer-confidence</a:t>
            </a:r>
          </a:p>
        </p:txBody>
      </p:sp>
      <p:sp>
        <p:nvSpPr>
          <p:cNvPr id="4" name="Slide Number Placeholder 3">
            <a:extLst>
              <a:ext uri="{FF2B5EF4-FFF2-40B4-BE49-F238E27FC236}">
                <a16:creationId xmlns:a16="http://schemas.microsoft.com/office/drawing/2014/main" id="{4D4F24B0-0A97-3CFB-26A4-B199F6E00C2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66007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0D3EC-2754-4F7A-7084-4849E2B47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32C7D-2246-7FD4-EC77-C41E43F086FB}"/>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325451AA-9BD0-6FFF-0007-BF4FB19D1A70}"/>
              </a:ext>
            </a:extLst>
          </p:cNvPr>
          <p:cNvSpPr>
            <a:spLocks noGrp="1"/>
          </p:cNvSpPr>
          <p:nvPr>
            <p:ph type="body" idx="1"/>
          </p:nvPr>
        </p:nvSpPr>
        <p:spPr/>
        <p:txBody>
          <a:bodyPr/>
          <a:lstStyle/>
          <a:p>
            <a:r>
              <a:rPr lang="en-US" dirty="0"/>
              <a:t>Updated 10-17-25.  Sources: S</a:t>
            </a:r>
            <a:r>
              <a:rPr lang="en-US" sz="1200" b="0" i="0" kern="1200" dirty="0">
                <a:solidFill>
                  <a:schemeClr val="tx1"/>
                </a:solidFill>
                <a:effectLst/>
                <a:latin typeface="Arial" charset="0"/>
                <a:ea typeface="ＭＳ Ｐゴシック" charset="-128"/>
                <a:cs typeface="ＭＳ Ｐゴシック" charset="-128"/>
              </a:rPr>
              <a:t>ource: Haver Analytics, Duke University, Richmond Fed, Atlanta Fed, Rosenberg Research</a:t>
            </a:r>
            <a:r>
              <a:rPr lang="en-US" dirty="0"/>
              <a:t> </a:t>
            </a:r>
          </a:p>
        </p:txBody>
      </p:sp>
      <p:sp>
        <p:nvSpPr>
          <p:cNvPr id="4" name="Slide Number Placeholder 3">
            <a:extLst>
              <a:ext uri="{FF2B5EF4-FFF2-40B4-BE49-F238E27FC236}">
                <a16:creationId xmlns:a16="http://schemas.microsoft.com/office/drawing/2014/main" id="{97193C0F-AA00-44B1-657E-4518BBE81F70}"/>
              </a:ext>
            </a:extLst>
          </p:cNvPr>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35966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48BF6-DC80-7ED5-CFB7-11370228E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C8F6F-62E3-BEAD-96CA-11D28391D9C2}"/>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5F8F01AA-9F90-E289-3E5E-23BA7649FD83}"/>
              </a:ext>
            </a:extLst>
          </p:cNvPr>
          <p:cNvSpPr>
            <a:spLocks noGrp="1"/>
          </p:cNvSpPr>
          <p:nvPr>
            <p:ph type="body" idx="1"/>
          </p:nvPr>
        </p:nvSpPr>
        <p:spPr/>
        <p:txBody>
          <a:bodyPr/>
          <a:lstStyle/>
          <a:p>
            <a:r>
              <a:rPr lang="en-US" dirty="0"/>
              <a:t>Updated 10-17-25.  Source: Haver Analytics, Business Roundtable, Rosenberg Research </a:t>
            </a:r>
          </a:p>
          <a:p>
            <a:r>
              <a:rPr lang="en-US" dirty="0"/>
              <a:t>https://app.rosenbergresearch.com/dashboard/publication-details/08de0d6d-9f85-4039-85be-874604695c2b?bucketId=08dcb156-1d29-4e4b-8e18-7640bf04f20d&amp;notificationEventId=ac020000-a9fe-0a58-cfe6-08de0d6da114</a:t>
            </a:r>
          </a:p>
          <a:p>
            <a:endParaRPr lang="en-US" dirty="0"/>
          </a:p>
        </p:txBody>
      </p:sp>
      <p:sp>
        <p:nvSpPr>
          <p:cNvPr id="4" name="Slide Number Placeholder 3">
            <a:extLst>
              <a:ext uri="{FF2B5EF4-FFF2-40B4-BE49-F238E27FC236}">
                <a16:creationId xmlns:a16="http://schemas.microsoft.com/office/drawing/2014/main" id="{7436A767-5BED-D69F-ECF2-4D293B3CBDFC}"/>
              </a:ext>
            </a:extLst>
          </p:cNvPr>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560186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9-5-25.  Monthly Data.  UNRATE (PERMANENT):  See Unemployment Rate: 16 to 24 years, and so on.  </a:t>
            </a:r>
          </a:p>
          <a:p>
            <a:r>
              <a:rPr lang="en-US" dirty="0"/>
              <a:t>Comment 9-5-25</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604185-35B6-4E04-BE2E-E3007B4A93B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69646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9-5-25. Monthly data. PAYEMS (PERMANENT) </a:t>
            </a:r>
          </a:p>
        </p:txBody>
      </p:sp>
    </p:spTree>
    <p:extLst>
      <p:ext uri="{BB962C8B-B14F-4D97-AF65-F5344CB8AC3E}">
        <p14:creationId xmlns:p14="http://schemas.microsoft.com/office/powerpoint/2010/main" val="1381504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24706-9ECB-32B0-20F2-07DF0F4983F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6755B18-17AA-B269-F41A-CFA888135734}"/>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a:extLst>
              <a:ext uri="{FF2B5EF4-FFF2-40B4-BE49-F238E27FC236}">
                <a16:creationId xmlns:a16="http://schemas.microsoft.com/office/drawing/2014/main" id="{C1372F6F-E556-BC0D-15A5-EB84651751E4}"/>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C84E88E3-729E-B6D8-EF9C-A64A71B69E0B}"/>
              </a:ext>
            </a:extLst>
          </p:cNvPr>
          <p:cNvSpPr>
            <a:spLocks noGrp="1" noChangeArrowheads="1"/>
          </p:cNvSpPr>
          <p:nvPr>
            <p:ph type="body" idx="1"/>
          </p:nvPr>
        </p:nvSpPr>
        <p:spPr/>
        <p:txBody>
          <a:bodyPr/>
          <a:lstStyle/>
          <a:p>
            <a:r>
              <a:rPr lang="en-US" dirty="0"/>
              <a:t>Updated 10-1-25. Wolf Street (ADP monthly employment growth) </a:t>
            </a:r>
          </a:p>
          <a:p>
            <a:r>
              <a:rPr lang="en-US" dirty="0"/>
              <a:t>https://wolfstreet.com/2025/10/01/adp-employment-report-32000-jobs-in-september-after-43000-annual-adjustment-to-benchmark-adp-data-to-bls-data/</a:t>
            </a:r>
          </a:p>
          <a:p>
            <a:r>
              <a:rPr lang="en-US" dirty="0"/>
              <a:t>Also look at https://www.reveliolabs.com/</a:t>
            </a:r>
          </a:p>
        </p:txBody>
      </p:sp>
    </p:spTree>
    <p:extLst>
      <p:ext uri="{BB962C8B-B14F-4D97-AF65-F5344CB8AC3E}">
        <p14:creationId xmlns:p14="http://schemas.microsoft.com/office/powerpoint/2010/main" val="1422200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F6DA-0F44-997D-B37C-9E85E111BFB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37D4279-2F45-F75C-DBA5-2773B460A18C}"/>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a:extLst>
              <a:ext uri="{FF2B5EF4-FFF2-40B4-BE49-F238E27FC236}">
                <a16:creationId xmlns:a16="http://schemas.microsoft.com/office/drawing/2014/main" id="{CFEECE9D-629C-E810-EC0C-A4D7F58CC242}"/>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96CB099D-0EF7-FF3A-4297-9103E5623C61}"/>
              </a:ext>
            </a:extLst>
          </p:cNvPr>
          <p:cNvSpPr>
            <a:spLocks noGrp="1" noChangeArrowheads="1"/>
          </p:cNvSpPr>
          <p:nvPr>
            <p:ph type="body" idx="1"/>
          </p:nvPr>
        </p:nvSpPr>
        <p:spPr/>
        <p:txBody>
          <a:bodyPr/>
          <a:lstStyle/>
          <a:p>
            <a:r>
              <a:rPr lang="en-US" dirty="0"/>
              <a:t>Updated 10-3-25. LinkedIn (monthly employment growth) </a:t>
            </a:r>
          </a:p>
          <a:p>
            <a:r>
              <a:rPr lang="en-US" dirty="0"/>
              <a:t>Kory </a:t>
            </a:r>
            <a:r>
              <a:rPr lang="en-US" dirty="0" err="1"/>
              <a:t>Katenga</a:t>
            </a:r>
            <a:r>
              <a:rPr lang="en-US" dirty="0"/>
              <a:t>, Ph.D. Head of Economics Americas @ LinkedIn </a:t>
            </a:r>
          </a:p>
          <a:p>
            <a:r>
              <a:rPr lang="en-US" dirty="0"/>
              <a:t>https://www.linkedin.com/news/story/hiring-cools-based-on-new-data-7798026/ </a:t>
            </a:r>
          </a:p>
          <a:p>
            <a:r>
              <a:rPr lang="en-US" dirty="0"/>
              <a:t>and the better link is </a:t>
            </a:r>
          </a:p>
          <a:p>
            <a:r>
              <a:rPr lang="en-US" dirty="0"/>
              <a:t>https://www.linkedin.com/pulse/october-us-jobs-report-kory-kantenga-ph-d--6dige/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Also look at https://www.reveliolabs.com/</a:t>
            </a:r>
          </a:p>
          <a:p>
            <a:endParaRPr lang="en-US" dirty="0"/>
          </a:p>
        </p:txBody>
      </p:sp>
    </p:spTree>
    <p:extLst>
      <p:ext uri="{BB962C8B-B14F-4D97-AF65-F5344CB8AC3E}">
        <p14:creationId xmlns:p14="http://schemas.microsoft.com/office/powerpoint/2010/main" val="1868344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Updated 10/21/25. Monthly data. </a:t>
            </a:r>
            <a:r>
              <a:rPr lang="en-US" sz="1200" b="0" i="0" kern="1200" dirty="0">
                <a:solidFill>
                  <a:schemeClr val="tx1"/>
                </a:solidFill>
                <a:effectLst/>
                <a:latin typeface="Arial" charset="0"/>
                <a:ea typeface="ＭＳ Ｐゴシック" charset="-128"/>
                <a:cs typeface="ＭＳ Ｐゴシック" charset="-128"/>
              </a:rPr>
              <a:t>IHLIDXUS </a:t>
            </a:r>
            <a:r>
              <a:rPr lang="en-US" dirty="0"/>
              <a:t>(PERMANENT)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See Krugman article here: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https://mail.google.com/mail/u/0/?tab=rm&amp;ogbl#inbox/FMfcgzQcqQzRBMkVLJQHrkVFCtqcxqjq   </a:t>
            </a:r>
          </a:p>
        </p:txBody>
      </p:sp>
      <p:sp>
        <p:nvSpPr>
          <p:cNvPr id="4" name="Slide Number Placeholder 3"/>
          <p:cNvSpPr>
            <a:spLocks noGrp="1"/>
          </p:cNvSpPr>
          <p:nvPr>
            <p:ph type="sldNum" sz="quarter" idx="10"/>
          </p:nvPr>
        </p:nvSpPr>
        <p:spPr/>
        <p:txBody>
          <a:bodyPr/>
          <a:lstStyle/>
          <a:p>
            <a:pPr marL="0" marR="0" lvl="0" indent="0" algn="r" defTabSz="904159"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4159"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8382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pPr fontAlgn="base"/>
            <a:r>
              <a:rPr lang="en-US" dirty="0"/>
              <a:t>Updated 10-24-25 Monthly Data </a:t>
            </a:r>
            <a:r>
              <a:rPr lang="en-US" b="0" dirty="0"/>
              <a:t>CUSR0000SETA01</a:t>
            </a:r>
            <a:r>
              <a:rPr lang="en-US" b="1" dirty="0"/>
              <a:t> </a:t>
            </a:r>
            <a:r>
              <a:rPr lang="en-US" dirty="0"/>
              <a:t>(PERMANENT) (New car prices) </a:t>
            </a:r>
          </a:p>
        </p:txBody>
      </p:sp>
    </p:spTree>
    <p:extLst>
      <p:ext uri="{BB962C8B-B14F-4D97-AF65-F5344CB8AC3E}">
        <p14:creationId xmlns:p14="http://schemas.microsoft.com/office/powerpoint/2010/main" val="3181628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9-5-25.  Monthly data.  CIVPART (PERMANENT)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604185-35B6-4E04-BE2E-E3007B4A93B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16295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9-5-25. LNS12032194 Monthly data. (PERMANENT)</a:t>
            </a:r>
          </a:p>
          <a:p>
            <a:r>
              <a:rPr lang="en-US" dirty="0"/>
              <a:t>Part-time for economic reasons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83822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9-5-25.  Monthly Data. </a:t>
            </a:r>
            <a:r>
              <a:rPr lang="en-US" b="0" i="0" dirty="0">
                <a:solidFill>
                  <a:srgbClr val="666666"/>
                </a:solidFill>
                <a:effectLst/>
                <a:latin typeface="Lucida Sans" panose="020B0602030504020204" pitchFamily="34" charset="0"/>
              </a:rPr>
              <a:t>LNS13026638</a:t>
            </a:r>
            <a:r>
              <a:rPr lang="en-US" dirty="0"/>
              <a:t> (PERMANENT)  (Permanent job losses)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604185-35B6-4E04-BE2E-E3007B4A93B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92779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9-30-25, UNEMPLOY, JTSJOL. Monthly Data. (PERMANENT) (Unemployment level/job openings </a:t>
            </a:r>
            <a:r>
              <a:rPr lang="en-US" dirty="0" err="1"/>
              <a:t>unemploy</a:t>
            </a:r>
            <a:r>
              <a:rPr lang="en-US" dirty="0"/>
              <a:t> )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604185-35B6-4E04-BE2E-E3007B4A93B2}"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58674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9-5-25. Monthly data. </a:t>
            </a:r>
            <a:r>
              <a:rPr lang="en-US" dirty="0">
                <a:effectLst/>
              </a:rPr>
              <a:t>CES0500000003 </a:t>
            </a:r>
            <a:r>
              <a:rPr lang="en-US" dirty="0"/>
              <a:t>(PERMANENT). (Can also look at Business Sector: Unit Labor Cost (ULCBS)) </a:t>
            </a:r>
          </a:p>
          <a:p>
            <a:r>
              <a:rPr lang="en-US" dirty="0"/>
              <a:t>See also FRB ATL Wage Tracker https://www.frbatlanta.org/chcs/wage-growth-tracker.aspx?panel=1</a:t>
            </a:r>
          </a:p>
          <a:p>
            <a:r>
              <a:rPr lang="en-US" dirty="0"/>
              <a:t> </a:t>
            </a:r>
          </a:p>
        </p:txBody>
      </p:sp>
    </p:spTree>
    <p:extLst>
      <p:ext uri="{BB962C8B-B14F-4D97-AF65-F5344CB8AC3E}">
        <p14:creationId xmlns:p14="http://schemas.microsoft.com/office/powerpoint/2010/main" val="3928105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17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17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11-2-25. Monthly data. FRB ATL Wage Tracker https://www.frbatlanta.org/chcs/wage-growth-tracker.aspx?panel=1 (ATL FRB, ATL Fed)</a:t>
            </a:r>
          </a:p>
          <a:p>
            <a:r>
              <a:rPr lang="en-US" dirty="0"/>
              <a:t>Exports as a PNG file!  </a:t>
            </a:r>
          </a:p>
        </p:txBody>
      </p:sp>
    </p:spTree>
    <p:extLst>
      <p:ext uri="{BB962C8B-B14F-4D97-AF65-F5344CB8AC3E}">
        <p14:creationId xmlns:p14="http://schemas.microsoft.com/office/powerpoint/2010/main" val="4069345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285"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dirty="0"/>
              <a:t>Updated 11-2-25. Monthly data. FRB ATL Wage Tracker</a:t>
            </a:r>
          </a:p>
          <a:p>
            <a:r>
              <a:rPr lang="en-US" dirty="0"/>
              <a:t>Article:  http://macroblog.typepad.com/macroblog/2016/06/wage-growth-for-job-stayers-and-switchers-added-to-the-atlanta-feds-wage-growth-tracker.html</a:t>
            </a:r>
          </a:p>
          <a:p>
            <a:r>
              <a:rPr lang="en-US" dirty="0"/>
              <a:t>Website: https://www.frbatlanta.org/chcs/wage-growth-tracker.aspx?panel=1</a:t>
            </a:r>
          </a:p>
        </p:txBody>
      </p:sp>
    </p:spTree>
    <p:extLst>
      <p:ext uri="{BB962C8B-B14F-4D97-AF65-F5344CB8AC3E}">
        <p14:creationId xmlns:p14="http://schemas.microsoft.com/office/powerpoint/2010/main" val="16435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C467-738F-87EB-79E8-7013827ED12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8722DC0-1D32-FE1D-3939-74688F4C6F6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a:extLst>
              <a:ext uri="{FF2B5EF4-FFF2-40B4-BE49-F238E27FC236}">
                <a16:creationId xmlns:a16="http://schemas.microsoft.com/office/drawing/2014/main" id="{32E48B22-F3E4-5A03-E8BC-624DAC57BCF5}"/>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95586CF1-746D-BB5A-01DA-36D872702F0B}"/>
              </a:ext>
            </a:extLst>
          </p:cNvPr>
          <p:cNvSpPr>
            <a:spLocks noGrp="1" noChangeArrowheads="1"/>
          </p:cNvSpPr>
          <p:nvPr>
            <p:ph type="body" idx="1"/>
          </p:nvPr>
        </p:nvSpPr>
        <p:spPr/>
        <p:txBody>
          <a:bodyPr/>
          <a:lstStyle/>
          <a:p>
            <a:r>
              <a:rPr lang="en-US" dirty="0"/>
              <a:t>Updated 9-11-25 Sherwood </a:t>
            </a:r>
          </a:p>
          <a:p>
            <a:r>
              <a:rPr lang="en-US" dirty="0"/>
              <a:t>https://sherwood.news/markets/the-k-shaped-economy-in-one-chart/?utm_source=chartr&amp;utm_medium=email&amp;utm_campaign=chartr_20250914</a:t>
            </a:r>
          </a:p>
        </p:txBody>
      </p:sp>
    </p:spTree>
    <p:extLst>
      <p:ext uri="{BB962C8B-B14F-4D97-AF65-F5344CB8AC3E}">
        <p14:creationId xmlns:p14="http://schemas.microsoft.com/office/powerpoint/2010/main" val="1365942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22520">
              <a:defRPr/>
            </a:pPr>
            <a:r>
              <a:rPr lang="en-US" dirty="0"/>
              <a:t>Updated 9-25-25.  Weekly data.  ICSA (PERMANENT)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05089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9-25-25. Weekly data.  CCSA (PERMANENT) JPG problem exists.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61874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4159"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04159"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pPr fontAlgn="base"/>
            <a:r>
              <a:rPr lang="en-US" dirty="0"/>
              <a:t>Updated 10-19-25 The Daily Shot (Manheim, Cox Automotive) (on the 7</a:t>
            </a:r>
            <a:r>
              <a:rPr lang="en-US" baseline="30000" dirty="0"/>
              <a:t>th</a:t>
            </a:r>
            <a:r>
              <a:rPr lang="en-US" dirty="0"/>
              <a:t> and 21</a:t>
            </a:r>
            <a:r>
              <a:rPr lang="en-US" baseline="30000" dirty="0"/>
              <a:t>st</a:t>
            </a:r>
            <a:r>
              <a:rPr lang="en-US" dirty="0"/>
              <a:t> they do the monthly update)</a:t>
            </a:r>
          </a:p>
          <a:p>
            <a:pPr fontAlgn="base"/>
            <a:r>
              <a:rPr lang="en-US" dirty="0"/>
              <a:t>https://site.manheim.com/en/services/consulting/used-vehicle-value-index.html</a:t>
            </a:r>
          </a:p>
        </p:txBody>
      </p:sp>
    </p:spTree>
    <p:extLst>
      <p:ext uri="{BB962C8B-B14F-4D97-AF65-F5344CB8AC3E}">
        <p14:creationId xmlns:p14="http://schemas.microsoft.com/office/powerpoint/2010/main" val="3256763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9-4-25. Quarterly data. OPHNFB, OPHMFG (PERMANENT) Updated quarterly. (In Labor Markets file)</a:t>
            </a:r>
          </a:p>
          <a:p>
            <a:pPr defTabSz="903818">
              <a:defRPr/>
            </a:pPr>
            <a:r>
              <a:rPr lang="en-US" dirty="0"/>
              <a:t>This data comes out 5 weeks (1st estimate) and 9 weeks (2</a:t>
            </a:r>
            <a:r>
              <a:rPr lang="en-US" baseline="30000" dirty="0"/>
              <a:t>nd</a:t>
            </a:r>
            <a:r>
              <a:rPr lang="en-US" dirty="0"/>
              <a:t> estimate) after the quarter ends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92755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6913"/>
            <a:ext cx="4648200" cy="3486150"/>
          </a:xfrm>
          <a:ln/>
        </p:spPr>
      </p:sp>
      <p:sp>
        <p:nvSpPr>
          <p:cNvPr id="21507" name="Rectangle 3"/>
          <p:cNvSpPr>
            <a:spLocks noGrp="1" noChangeArrowheads="1"/>
          </p:cNvSpPr>
          <p:nvPr>
            <p:ph type="body" idx="1"/>
          </p:nvPr>
        </p:nvSpPr>
        <p:spPr/>
        <p:txBody>
          <a:bodyPr/>
          <a:lstStyle/>
          <a:p>
            <a:r>
              <a:rPr lang="en-US" dirty="0"/>
              <a:t>Updated 1-12-22. Sent by Rob Chrisman </a:t>
            </a:r>
          </a:p>
          <a:p>
            <a:endParaRPr lang="en-US" dirty="0"/>
          </a:p>
        </p:txBody>
      </p:sp>
    </p:spTree>
    <p:extLst>
      <p:ext uri="{BB962C8B-B14F-4D97-AF65-F5344CB8AC3E}">
        <p14:creationId xmlns:p14="http://schemas.microsoft.com/office/powerpoint/2010/main" val="1431974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903818" rtl="0" eaLnBrk="1" fontAlgn="base" latinLnBrk="0" hangingPunct="1">
              <a:lnSpc>
                <a:spcPct val="100000"/>
              </a:lnSpc>
              <a:spcBef>
                <a:spcPct val="30000"/>
              </a:spcBef>
              <a:spcAft>
                <a:spcPct val="0"/>
              </a:spcAft>
              <a:buClrTx/>
              <a:buSzTx/>
              <a:buFontTx/>
              <a:buNone/>
              <a:tabLst/>
              <a:defRPr/>
            </a:pPr>
            <a:r>
              <a:rPr lang="en-US" dirty="0"/>
              <a:t>Updated 9-10-25. Monthly data </a:t>
            </a:r>
            <a:r>
              <a:rPr lang="en-US" b="0" i="0" dirty="0">
                <a:solidFill>
                  <a:srgbClr val="000000"/>
                </a:solidFill>
                <a:effectLst/>
                <a:latin typeface="Roboto" panose="02000000000000000000" pitchFamily="2" charset="0"/>
              </a:rPr>
              <a:t>PPITSS (PERMANENT) </a:t>
            </a:r>
            <a:r>
              <a:rPr lang="en-US" dirty="0"/>
              <a:t> (Business Markups)</a:t>
            </a:r>
          </a:p>
          <a:p>
            <a:pPr defTabSz="903818">
              <a:defRPr/>
            </a:pPr>
            <a:r>
              <a:rPr lang="en-US" b="0" i="0" dirty="0">
                <a:solidFill>
                  <a:srgbClr val="202020"/>
                </a:solidFill>
                <a:effectLst/>
                <a:latin typeface="Arial" panose="020B0604020202020204" pitchFamily="34" charset="0"/>
              </a:rPr>
              <a:t>The trade services PPI (business markups) suggests that corporate margins have stopped rising.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0287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10-29-25. Daily data. DCOILWTICO (PERMANENT)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052688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9-26-25. Monthly data.  PCEPI, PCEPILFE PCEPI (PERMANENT)</a:t>
            </a:r>
          </a:p>
        </p:txBody>
      </p:sp>
    </p:spTree>
    <p:extLst>
      <p:ext uri="{BB962C8B-B14F-4D97-AF65-F5344CB8AC3E}">
        <p14:creationId xmlns:p14="http://schemas.microsoft.com/office/powerpoint/2010/main" val="2888654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10-24-25. Monthly Data.  CPIAUCSL CPILFESL (PERMANENT)</a:t>
            </a:r>
          </a:p>
        </p:txBody>
      </p:sp>
    </p:spTree>
    <p:extLst>
      <p:ext uri="{BB962C8B-B14F-4D97-AF65-F5344CB8AC3E}">
        <p14:creationId xmlns:p14="http://schemas.microsoft.com/office/powerpoint/2010/main" val="772826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10-24-25. Monthly Data </a:t>
            </a:r>
            <a:r>
              <a:rPr lang="en-US" b="0" i="0" dirty="0">
                <a:solidFill>
                  <a:srgbClr val="666666"/>
                </a:solidFill>
                <a:effectLst/>
                <a:latin typeface="Lucida Sans" panose="020B0602030504020204" pitchFamily="34" charset="0"/>
              </a:rPr>
              <a:t>CORESTICKM159SFRBATL</a:t>
            </a:r>
            <a:r>
              <a:rPr lang="en-US" dirty="0"/>
              <a:t> (PERMANENT)</a:t>
            </a:r>
          </a:p>
        </p:txBody>
      </p:sp>
    </p:spTree>
    <p:extLst>
      <p:ext uri="{BB962C8B-B14F-4D97-AF65-F5344CB8AC3E}">
        <p14:creationId xmlns:p14="http://schemas.microsoft.com/office/powerpoint/2010/main" val="834633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9-26-25. Monthly data. PCETRIM12M159SFRBDAL</a:t>
            </a:r>
            <a:r>
              <a:rPr lang="en-US" b="1" dirty="0"/>
              <a:t> </a:t>
            </a:r>
            <a:r>
              <a:rPr lang="en-US" dirty="0"/>
              <a:t>(PERMANENT) (Dallas Federal reserve)</a:t>
            </a:r>
          </a:p>
        </p:txBody>
      </p:sp>
    </p:spTree>
    <p:extLst>
      <p:ext uri="{BB962C8B-B14F-4D97-AF65-F5344CB8AC3E}">
        <p14:creationId xmlns:p14="http://schemas.microsoft.com/office/powerpoint/2010/main" val="3269925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defTabSz="922520">
              <a:defRPr/>
            </a:pPr>
            <a:r>
              <a:rPr lang="en-US" dirty="0">
                <a:solidFill>
                  <a:srgbClr val="002060"/>
                </a:solidFill>
              </a:rPr>
              <a:t>Updated 10-24-25. Monthly data. </a:t>
            </a:r>
            <a:r>
              <a:rPr lang="en-US" dirty="0"/>
              <a:t>CUSR0000SAH1 (Permanent) </a:t>
            </a:r>
            <a:endParaRPr lang="en-US" b="0" dirty="0">
              <a:solidFill>
                <a:srgbClr val="002060"/>
              </a:solidFill>
            </a:endParaRPr>
          </a:p>
          <a:p>
            <a:pPr defTabSz="922520">
              <a:defRPr/>
            </a:pPr>
            <a:r>
              <a:rPr lang="en-US" dirty="0">
                <a:solidFill>
                  <a:srgbClr val="002060"/>
                </a:solidFill>
              </a:rPr>
              <a:t>Comment 10-24-25.</a:t>
            </a:r>
            <a:endParaRPr lang="en-US" dirty="0"/>
          </a:p>
          <a:p>
            <a:pPr defTabSz="922520">
              <a:defRPr/>
            </a:pPr>
            <a:endParaRPr lang="en-US" dirty="0"/>
          </a:p>
        </p:txBody>
      </p:sp>
      <p:sp>
        <p:nvSpPr>
          <p:cNvPr id="4" name="Slide Number Placeholder 3"/>
          <p:cNvSpPr>
            <a:spLocks noGrp="1"/>
          </p:cNvSpPr>
          <p:nvPr>
            <p:ph type="sldNum" sz="quarter" idx="10"/>
          </p:nvPr>
        </p:nvSpPr>
        <p:spPr/>
        <p:txBody>
          <a:bodyPr/>
          <a:lstStyle/>
          <a:p>
            <a:pPr marL="0" marR="0" lvl="0" indent="0" algn="r" defTabSz="91405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055"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33802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defTabSz="912301">
              <a:defRPr/>
            </a:pPr>
            <a:r>
              <a:rPr lang="en-US" dirty="0">
                <a:solidFill>
                  <a:srgbClr val="002060"/>
                </a:solidFill>
              </a:rPr>
              <a:t>Updated 10-24-25. Monthly data </a:t>
            </a:r>
            <a:r>
              <a:rPr lang="en-US" b="0" i="0" dirty="0">
                <a:solidFill>
                  <a:srgbClr val="666666"/>
                </a:solidFill>
                <a:effectLst/>
                <a:latin typeface="Lucida Sans" panose="020B0602030504020204" pitchFamily="34" charset="0"/>
              </a:rPr>
              <a:t>CUSR0000SEHC (Permanent)</a:t>
            </a:r>
            <a:r>
              <a:rPr lang="en-US" b="0" dirty="0">
                <a:solidFill>
                  <a:srgbClr val="002060"/>
                </a:solidFill>
              </a:rPr>
              <a:t> </a:t>
            </a:r>
            <a:r>
              <a:rPr lang="en-US" dirty="0">
                <a:solidFill>
                  <a:srgbClr val="002060"/>
                </a:solidFill>
              </a:rPr>
              <a:t>(OER, Owner Equivalent Rent) </a:t>
            </a:r>
            <a:endParaRPr lang="en-US" b="0" dirty="0">
              <a:solidFill>
                <a:srgbClr val="002060"/>
              </a:solidFill>
            </a:endParaRPr>
          </a:p>
          <a:p>
            <a:pPr defTabSz="912301">
              <a:defRPr/>
            </a:pPr>
            <a:r>
              <a:rPr lang="en-US" dirty="0">
                <a:solidFill>
                  <a:srgbClr val="002060"/>
                </a:solidFill>
              </a:rPr>
              <a:t>Comment 10-24-25.</a:t>
            </a:r>
            <a:endParaRPr lang="en-US"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5536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9-2-25. (data ABC, ABC Anirban Basu )</a:t>
            </a:r>
          </a:p>
          <a:p>
            <a:r>
              <a:rPr lang="en-US" b="0" dirty="0"/>
              <a:t>https://www.abc.org/News-Media/News-Releases</a:t>
            </a:r>
          </a:p>
          <a:p>
            <a:r>
              <a:rPr lang="en-US" b="0" dirty="0"/>
              <a:t>https://www.abc.org/News-Media/News-Releases/abc-nonresidential-construction-spending-falls-sharply-in-july</a:t>
            </a:r>
          </a:p>
          <a:p>
            <a:endParaRPr lang="en-US" b="0"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7284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defTabSz="912301">
              <a:defRPr/>
            </a:pPr>
            <a:r>
              <a:rPr lang="en-US" dirty="0">
                <a:solidFill>
                  <a:srgbClr val="002060"/>
                </a:solidFill>
              </a:rPr>
              <a:t>Updated 10-24-25.  Monthly data. </a:t>
            </a:r>
            <a:r>
              <a:rPr lang="en-US" dirty="0"/>
              <a:t>CUSR0000SEHA (Permanent) </a:t>
            </a:r>
            <a:endParaRPr lang="en-US" b="0" dirty="0">
              <a:solidFill>
                <a:srgbClr val="002060"/>
              </a:solidFill>
            </a:endParaRPr>
          </a:p>
          <a:p>
            <a:pPr defTabSz="912301">
              <a:defRPr/>
            </a:pPr>
            <a:r>
              <a:rPr lang="en-US" dirty="0">
                <a:solidFill>
                  <a:srgbClr val="002060"/>
                </a:solidFill>
              </a:rPr>
              <a:t>Comment 10-24-25</a:t>
            </a:r>
            <a:endParaRPr lang="en-US"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020646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10-24-25 DGS10, DFII10 DGS5, DFII5 (PERMANENT)  Also look at “5 Year, 5 Year Forward Inflation Expectation Rate” five-year forward five-year break-even rate</a:t>
            </a:r>
          </a:p>
        </p:txBody>
      </p:sp>
    </p:spTree>
    <p:extLst>
      <p:ext uri="{BB962C8B-B14F-4D97-AF65-F5344CB8AC3E}">
        <p14:creationId xmlns:p14="http://schemas.microsoft.com/office/powerpoint/2010/main" val="551538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10-24-25 T5YIFR Daily data. </a:t>
            </a:r>
            <a:r>
              <a:rPr lang="en-US" b="0" dirty="0"/>
              <a:t>(</a:t>
            </a:r>
            <a:r>
              <a:rPr lang="en-US" dirty="0"/>
              <a:t>PERMANENT)  Also look at “5 Year, 5 Year Forward Inflation Expectation Rate” five-year forward five-year break-even rate, five year forward </a:t>
            </a:r>
          </a:p>
        </p:txBody>
      </p:sp>
    </p:spTree>
    <p:extLst>
      <p:ext uri="{BB962C8B-B14F-4D97-AF65-F5344CB8AC3E}">
        <p14:creationId xmlns:p14="http://schemas.microsoft.com/office/powerpoint/2010/main" val="2332399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69">
              <a:defRPr/>
            </a:pPr>
            <a:r>
              <a:rPr lang="en-US" dirty="0"/>
              <a:t>Updated 11-1-25</a:t>
            </a:r>
          </a:p>
          <a:p>
            <a:pPr defTabSz="932969">
              <a:defRPr/>
            </a:pPr>
            <a:endParaRPr lang="en-US" dirty="0"/>
          </a:p>
        </p:txBody>
      </p:sp>
      <p:sp>
        <p:nvSpPr>
          <p:cNvPr id="4" name="Slide Number Placeholder 3"/>
          <p:cNvSpPr>
            <a:spLocks noGrp="1"/>
          </p:cNvSpPr>
          <p:nvPr>
            <p:ph type="sldNum" sz="quarter" idx="10"/>
          </p:nvPr>
        </p:nvSpPr>
        <p:spPr/>
        <p:txBody>
          <a:bodyPr/>
          <a:lstStyle/>
          <a:p>
            <a:pPr marL="0" marR="0" lvl="0" indent="0" algn="r" defTabSz="924408" rtl="0" eaLnBrk="1" fontAlgn="auto" latinLnBrk="0" hangingPunct="1">
              <a:lnSpc>
                <a:spcPct val="100000"/>
              </a:lnSpc>
              <a:spcBef>
                <a:spcPts val="0"/>
              </a:spcBef>
              <a:spcAft>
                <a:spcPts val="0"/>
              </a:spcAft>
              <a:buClrTx/>
              <a:buSzTx/>
              <a:buFontTx/>
              <a:buNone/>
              <a:tabLst/>
              <a:defRPr/>
            </a:pPr>
            <a:fld id="{1CB2562B-1A43-0B4E-A5E9-D9205E6918AE}" type="slidenum">
              <a:rPr kumimoji="0" lang="en-US" sz="1800" b="0" i="0" u="none" strike="noStrike" kern="0" cap="none" spc="0" normalizeH="0" baseline="0" noProof="0">
                <a:ln>
                  <a:noFill/>
                </a:ln>
                <a:solidFill>
                  <a:srgbClr val="000000"/>
                </a:solidFill>
                <a:effectLst/>
                <a:uLnTx/>
                <a:uFillTx/>
                <a:latin typeface="Arial" charset="0"/>
                <a:ea typeface="ＭＳ Ｐゴシック" charset="-128"/>
                <a:cs typeface="+mn-cs"/>
              </a:rPr>
              <a:pPr marL="0" marR="0" lvl="0" indent="0" algn="r" defTabSz="924408"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892018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9-2-25 Monthly Data. TLPBLCONS, PRRESCONS, PNRESCONS (PERMANENT). </a:t>
            </a:r>
          </a:p>
          <a:p>
            <a:r>
              <a:rPr lang="en-US" dirty="0"/>
              <a:t>Comment 9-2-25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29145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22520">
              <a:defRPr/>
            </a:pPr>
            <a:r>
              <a:rPr lang="en-US" dirty="0"/>
              <a:t>Updated 9-2-25. Monthly Data. TLPBLCONS, PRRESCONS, PNRESCONS (PERMANENT)</a:t>
            </a:r>
          </a:p>
          <a:p>
            <a:r>
              <a:rPr lang="en-US" dirty="0"/>
              <a:t>Comment 9-2-25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576095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9-2-25  Monthly data TLPSCONS, TLTRANSCONS, TLHWYCONS, TLWSCONS&lt; TLSWDCONS, TLCADCONS (Permanent)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949167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8-1-25 Monthly data TLOFCONS (Permanent)</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189834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11-1-23  Monthly data TLPWRCONS, TLMFGCONS, TLAMSCONS, TLCMUCONS</a:t>
            </a:r>
            <a:r>
              <a:rPr lang="en-US" b="1" dirty="0"/>
              <a:t> </a:t>
            </a:r>
            <a:r>
              <a:rPr lang="en-US" dirty="0"/>
              <a:t>(Permanent)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182751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9-2-25. (data ABC, ABC Anirban Basu )</a:t>
            </a:r>
          </a:p>
          <a:p>
            <a:r>
              <a:rPr lang="en-US" b="0" dirty="0"/>
              <a:t>https://www.abc.org/News-Media/News-Releases</a:t>
            </a:r>
          </a:p>
          <a:p>
            <a:r>
              <a:rPr lang="en-US" b="0" dirty="0"/>
              <a:t>https://www.abc.org/News-Media/News-Releases/abc-nonresidential-construction-spending-falls-sharply-in-july</a:t>
            </a:r>
          </a:p>
          <a:p>
            <a:endParaRPr lang="en-US" b="0"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5479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9-25-25. Monthly data.  PCEC96 (PERMANENT) (RRSFS)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647117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9-2-25. (data ABC)</a:t>
            </a:r>
          </a:p>
          <a:p>
            <a:r>
              <a:rPr lang="en-US" b="0" dirty="0"/>
              <a:t>https://www.abc.org/News-Media/News-Releases</a:t>
            </a:r>
          </a:p>
          <a:p>
            <a:r>
              <a:rPr lang="en-US" b="0" dirty="0"/>
              <a:t>https://www.abc.org/News-Media/News-Releases/abc-nonresidential-construction-spending-falls-sharply-in-july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794617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10-19-25. (DODGE INDEX, DODGE, dodge )</a:t>
            </a:r>
          </a:p>
          <a:p>
            <a:r>
              <a:rPr lang="en-US" dirty="0"/>
              <a:t>https://www.construction.com/company-news/construction-starts-improve-3-1-in-september/</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03931"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903928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8-19-25. Quarterly data.  ECOMSA (PERMANENT)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678539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8-19-25. Quarterly data. ECOMPCTSA</a:t>
            </a:r>
            <a:r>
              <a:rPr lang="en-US" b="0" dirty="0"/>
              <a:t> </a:t>
            </a:r>
            <a:r>
              <a:rPr lang="en-US" dirty="0"/>
              <a:t>(PERMANENT)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81319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7-11-25. Data from Reis now Moody’s Analytics.</a:t>
            </a:r>
          </a:p>
          <a:p>
            <a:r>
              <a:rPr lang="en-US" dirty="0"/>
              <a:t>https://www.calculatedriskblog.com/2025/07/the-office-sectors-double-whammy-record.html </a:t>
            </a:r>
            <a:r>
              <a:rPr lang="en-US" dirty="0" err="1"/>
              <a:t>ouncement</a:t>
            </a:r>
            <a:r>
              <a:rPr lang="en-US" dirty="0"/>
              <a:t>/?utm_source=substack&amp;utm_medium=email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763416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10-23-25. Monthly data. (Existing home inventory) (NAR inventory)</a:t>
            </a:r>
          </a:p>
          <a:p>
            <a:r>
              <a:rPr lang="en-US" dirty="0"/>
              <a:t>Comment 10-23-25.</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64322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5-22-25 Realtor.com Months of existing inventory, existing inventory, Existing Housing inventory, weekly active home listings, year-over-year change, Weekly active listings, existing home inventory, existing housing inventory) </a:t>
            </a:r>
          </a:p>
          <a:p>
            <a:r>
              <a:rPr lang="en-US" dirty="0"/>
              <a:t>https://www.realtor.com/news/real-estate-news/existing-home-sales-report-nar-april-2025/?CID=soc_twitter_fy25_realtordotcom_social_soc_fy25_consumer </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395652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10-28-25 </a:t>
            </a:r>
            <a:r>
              <a:rPr lang="en-US" dirty="0" err="1"/>
              <a:t>CalculatedRisk</a:t>
            </a:r>
            <a:r>
              <a:rPr lang="en-US" dirty="0"/>
              <a:t> Blog </a:t>
            </a:r>
          </a:p>
          <a:p>
            <a:r>
              <a:rPr lang="en-US" dirty="0"/>
              <a:t>https://calculatedrisk.substack.com/p/case-shiller-national-house-price-3b0?img=https%3A%2F%2Fsubstack-post-media.s3.amazonaws.com%2Fpublic%2Fimages%2F0186d2d7-0c15-46cb-b140-2c192fce93f2_1526x1026.heic&amp;open=false</a:t>
            </a:r>
          </a:p>
        </p:txBody>
      </p:sp>
    </p:spTree>
    <p:extLst>
      <p:ext uri="{BB962C8B-B14F-4D97-AF65-F5344CB8AC3E}">
        <p14:creationId xmlns:p14="http://schemas.microsoft.com/office/powerpoint/2010/main" val="7818066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pPr defTabSz="912301">
              <a:defRPr/>
            </a:pPr>
            <a:r>
              <a:rPr lang="en-US" dirty="0">
                <a:solidFill>
                  <a:srgbClr val="002060"/>
                </a:solidFill>
              </a:rPr>
              <a:t>Updated 10-28-25 Monthly data.  (Case-Shiller)</a:t>
            </a:r>
          </a:p>
          <a:p>
            <a:pPr defTabSz="912301">
              <a:defRPr/>
            </a:pPr>
            <a:r>
              <a:rPr lang="en-US" dirty="0">
                <a:solidFill>
                  <a:srgbClr val="002060"/>
                </a:solidFill>
              </a:rPr>
              <a:t>https://calculatedrisk.substack.com/p/case-shiller-national-house-price-3b0?img=https%3A%2F%2Fsubstack-post-media.s3.amazonaws.com%2Fpublic%2Fimages%2F0186d2d7-0c15-46cb-b140-2c192fce93f2_1526x1026.heic&amp;open=false</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73653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C5753-0DBF-4E4F-7F86-1BF5A6932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AEEC9-1103-A115-2D98-F8C782752E25}"/>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0EABAB95-A895-C248-A070-AA93C32C01E8}"/>
              </a:ext>
            </a:extLst>
          </p:cNvPr>
          <p:cNvSpPr>
            <a:spLocks noGrp="1"/>
          </p:cNvSpPr>
          <p:nvPr>
            <p:ph type="body" idx="1"/>
          </p:nvPr>
        </p:nvSpPr>
        <p:spPr/>
        <p:txBody>
          <a:bodyPr>
            <a:normAutofit/>
          </a:bodyPr>
          <a:lstStyle/>
          <a:p>
            <a:pPr defTabSz="912301">
              <a:defRPr/>
            </a:pPr>
            <a:r>
              <a:rPr lang="en-US" dirty="0">
                <a:solidFill>
                  <a:srgbClr val="002060"/>
                </a:solidFill>
              </a:rPr>
              <a:t>Updated 5-5-25. (Purchase only house price index for the united states, Average hourly earnings of production and nonsupervisory employees, home to wage ratio, housing affordability, purchase only house price index for the united states) </a:t>
            </a:r>
            <a:endParaRPr lang="en-US" b="0" dirty="0">
              <a:solidFill>
                <a:srgbClr val="002060"/>
              </a:solidFill>
            </a:endParaRPr>
          </a:p>
          <a:p>
            <a:pPr defTabSz="912301">
              <a:defRPr/>
            </a:pPr>
            <a:r>
              <a:rPr lang="en-US" dirty="0">
                <a:solidFill>
                  <a:srgbClr val="002060"/>
                </a:solidFill>
              </a:rPr>
              <a:t>Comment 7-28-21.</a:t>
            </a:r>
            <a:endParaRPr lang="en-US" dirty="0"/>
          </a:p>
        </p:txBody>
      </p:sp>
      <p:sp>
        <p:nvSpPr>
          <p:cNvPr id="4" name="Slide Number Placeholder 3">
            <a:extLst>
              <a:ext uri="{FF2B5EF4-FFF2-40B4-BE49-F238E27FC236}">
                <a16:creationId xmlns:a16="http://schemas.microsoft.com/office/drawing/2014/main" id="{0513F559-4A60-467B-B293-9B17517F7665}"/>
              </a:ext>
            </a:extLst>
          </p:cNvPr>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01046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a:t>Updated 9-25-25. Monthly data. DSPIC96 (PERMANENT)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58784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Updated 7-3-24 The Daily Shot (monthly Payment, monthly mortgage payment, Housing affordability) </a:t>
            </a:r>
          </a:p>
          <a:p>
            <a:endParaRPr lang="en-US" dirty="0"/>
          </a:p>
        </p:txBody>
      </p:sp>
    </p:spTree>
    <p:extLst>
      <p:ext uri="{BB962C8B-B14F-4D97-AF65-F5344CB8AC3E}">
        <p14:creationId xmlns:p14="http://schemas.microsoft.com/office/powerpoint/2010/main" val="31005636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D7C5-CC8F-D505-24D0-F513106C8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FCEA7-7B25-42A7-B492-4B66AB6AE3C3}"/>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35750BF8-0AA6-444D-5296-29BEF5D883A8}"/>
              </a:ext>
            </a:extLst>
          </p:cNvPr>
          <p:cNvSpPr>
            <a:spLocks noGrp="1"/>
          </p:cNvSpPr>
          <p:nvPr>
            <p:ph type="body" idx="1"/>
          </p:nvPr>
        </p:nvSpPr>
        <p:spPr/>
        <p:txBody>
          <a:bodyPr/>
          <a:lstStyle/>
          <a:p>
            <a:r>
              <a:rPr lang="en-US" dirty="0"/>
              <a:t>Updated 9-21-25. (Freddie Mac, Zillow)</a:t>
            </a:r>
          </a:p>
          <a:p>
            <a:r>
              <a:rPr lang="en-US" dirty="0"/>
              <a:t>https://www.fastcompany.com/91407653/housing-market-new-zillow-update-rates-250-markets-as-buyers-or-sellers</a:t>
            </a:r>
          </a:p>
        </p:txBody>
      </p:sp>
      <p:sp>
        <p:nvSpPr>
          <p:cNvPr id="4" name="Slide Number Placeholder 3">
            <a:extLst>
              <a:ext uri="{FF2B5EF4-FFF2-40B4-BE49-F238E27FC236}">
                <a16:creationId xmlns:a16="http://schemas.microsoft.com/office/drawing/2014/main" id="{3F4761C0-A316-CA83-ECEA-840C639C248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47699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58875" y="692150"/>
            <a:ext cx="4600575" cy="3451225"/>
          </a:xfrm>
          <a:ln/>
        </p:spPr>
      </p:sp>
      <p:sp>
        <p:nvSpPr>
          <p:cNvPr id="21507" name="Rectangle 3"/>
          <p:cNvSpPr>
            <a:spLocks noGrp="1" noChangeArrowheads="1"/>
          </p:cNvSpPr>
          <p:nvPr>
            <p:ph type="body" idx="1"/>
          </p:nvPr>
        </p:nvSpPr>
        <p:spPr/>
        <p:txBody>
          <a:bodyPr/>
          <a:lstStyle/>
          <a:p>
            <a:r>
              <a:rPr lang="en-US" dirty="0"/>
              <a:t>Updated 10/23/25. NAR monthly data. EXHOSLUSM495S (PERMANENT). To get single-family data look at EXSFHSUSM495S.  (existing home sales)</a:t>
            </a:r>
          </a:p>
          <a:p>
            <a:r>
              <a:rPr lang="en-US" dirty="0"/>
              <a:t>Comment 10-19-23</a:t>
            </a:r>
          </a:p>
        </p:txBody>
      </p:sp>
    </p:spTree>
    <p:extLst>
      <p:ext uri="{BB962C8B-B14F-4D97-AF65-F5344CB8AC3E}">
        <p14:creationId xmlns:p14="http://schemas.microsoft.com/office/powerpoint/2010/main" val="4637528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10-29-25.  MBA Data, updated weekly.  (MBA Purchase Applications Index) </a:t>
            </a:r>
          </a:p>
          <a:p>
            <a:r>
              <a:rPr lang="en-US" dirty="0"/>
              <a:t>Comment 10-29-25.</a:t>
            </a:r>
          </a:p>
          <a:p>
            <a:r>
              <a:rPr lang="en-US" dirty="0"/>
              <a:t>www.mba.org</a:t>
            </a:r>
          </a:p>
          <a:p>
            <a:endParaRPr lang="en-US" dirty="0"/>
          </a:p>
        </p:txBody>
      </p:sp>
      <p:sp>
        <p:nvSpPr>
          <p:cNvPr id="4" name="Slide Number Placeholder 3"/>
          <p:cNvSpPr>
            <a:spLocks noGrp="1"/>
          </p:cNvSpPr>
          <p:nvPr>
            <p:ph type="sldNum" sz="quarter" idx="10"/>
          </p:nvPr>
        </p:nvSpPr>
        <p:spPr/>
        <p:txBody>
          <a:bodyPr/>
          <a:lstStyle/>
          <a:p>
            <a:pPr marL="0" marR="0" lvl="0" indent="0" algn="r" defTabSz="903931" rtl="0" eaLnBrk="1" fontAlgn="auto" latinLnBrk="0" hangingPunct="1">
              <a:lnSpc>
                <a:spcPct val="100000"/>
              </a:lnSpc>
              <a:spcBef>
                <a:spcPts val="0"/>
              </a:spcBef>
              <a:spcAft>
                <a:spcPts val="0"/>
              </a:spcAft>
              <a:buClrTx/>
              <a:buSzTx/>
              <a:buFontTx/>
              <a:buNone/>
              <a:tabLst/>
              <a:defRPr/>
            </a:pPr>
            <a:fld id="{1CB2562B-1A43-0B4E-A5E9-D9205E6918AE}" type="slidenum">
              <a:rPr kumimoji="0" lang="en-US" sz="1800" b="0" i="0" u="none" strike="noStrike" kern="0" cap="none" spc="0" normalizeH="0" baseline="0" noProof="0">
                <a:ln>
                  <a:noFill/>
                </a:ln>
                <a:solidFill>
                  <a:srgbClr val="000000"/>
                </a:solidFill>
                <a:effectLst/>
                <a:uLnTx/>
                <a:uFillTx/>
                <a:latin typeface="Arial" charset="0"/>
                <a:ea typeface="ＭＳ Ｐゴシック" charset="-128"/>
              </a:rPr>
              <a:pPr marL="0" marR="0" lvl="0" indent="0" algn="r" defTabSz="903931"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9762785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3A760-AB45-3FBD-EE09-33CF84E5029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5AC3C6A-248C-5BDB-C84C-4A1047E6027D}"/>
              </a:ext>
            </a:extLst>
          </p:cNvPr>
          <p:cNvSpPr>
            <a:spLocks noGrp="1" noChangeArrowheads="1"/>
          </p:cNvSpPr>
          <p:nvPr>
            <p:ph type="sldNum" sz="quarter" idx="5"/>
          </p:nvPr>
        </p:nvSpPr>
        <p:spPr>
          <a:ln/>
        </p:spPr>
        <p:txBody>
          <a:bodyPr/>
          <a:lstStyle/>
          <a:p>
            <a:pPr marL="0" marR="0" lvl="0" indent="0" algn="r" defTabSz="903931" rtl="0" eaLnBrk="1" fontAlgn="auto" latinLnBrk="0" hangingPunct="1">
              <a:lnSpc>
                <a:spcPct val="100000"/>
              </a:lnSpc>
              <a:spcBef>
                <a:spcPts val="0"/>
              </a:spcBef>
              <a:spcAft>
                <a:spcPts val="0"/>
              </a:spcAft>
              <a:buClrTx/>
              <a:buSzTx/>
              <a:buFontTx/>
              <a:buNone/>
              <a:tabLst/>
              <a:defRPr/>
            </a:pPr>
            <a:fld id="{6EFBAB1A-E271-8246-AFC4-71023921E302}" type="slidenum">
              <a:rPr kumimoji="0" lang="en-US" sz="1800" b="0" i="0" u="none" strike="noStrike" kern="0" cap="none" spc="0" normalizeH="0" baseline="0" noProof="0">
                <a:ln>
                  <a:noFill/>
                </a:ln>
                <a:solidFill>
                  <a:prstClr val="black"/>
                </a:solidFill>
                <a:effectLst/>
                <a:uLnTx/>
                <a:uFillTx/>
                <a:latin typeface="Arial" charset="0"/>
                <a:ea typeface="ＭＳ Ｐゴシック" charset="-128"/>
                <a:cs typeface="+mn-cs"/>
              </a:rPr>
              <a:pPr marL="0" marR="0" lvl="0" indent="0" algn="r" defTabSz="903931"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a:extLst>
              <a:ext uri="{FF2B5EF4-FFF2-40B4-BE49-F238E27FC236}">
                <a16:creationId xmlns:a16="http://schemas.microsoft.com/office/drawing/2014/main" id="{B50145B2-F996-59AC-2E84-A21D31A3EFE6}"/>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D4EA835E-B0B5-6182-DA0C-EABA86CFB45E}"/>
              </a:ext>
            </a:extLst>
          </p:cNvPr>
          <p:cNvSpPr>
            <a:spLocks noGrp="1" noChangeArrowheads="1"/>
          </p:cNvSpPr>
          <p:nvPr>
            <p:ph type="body" idx="1"/>
          </p:nvPr>
        </p:nvSpPr>
        <p:spPr/>
        <p:txBody>
          <a:bodyPr/>
          <a:lstStyle/>
          <a:p>
            <a:r>
              <a:rPr lang="en-US" dirty="0"/>
              <a:t>Updated 10-29-25. Weekly (MBA Refinance applications index)</a:t>
            </a:r>
          </a:p>
          <a:p>
            <a:r>
              <a:rPr lang="en-US" dirty="0"/>
              <a:t>Comment 10-29-25.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0" cap="none" spc="0" normalizeH="0" baseline="0" noProof="0" dirty="0">
                <a:ln>
                  <a:noFill/>
                </a:ln>
                <a:solidFill>
                  <a:srgbClr val="00B050"/>
                </a:solidFill>
                <a:effectLst/>
                <a:uLnTx/>
                <a:uFillTx/>
                <a:latin typeface="Arial"/>
                <a:ea typeface="ＭＳ Ｐゴシック"/>
                <a:cs typeface="+mj-cs"/>
              </a:rPr>
              <a:t>Refi was $2.6 trillion in ‘21, $686 billion in ‘22, $219 billion in ‘23, maybe $348 billion in ’24.</a:t>
            </a:r>
          </a:p>
          <a:p>
            <a:endParaRPr lang="en-US" dirty="0"/>
          </a:p>
        </p:txBody>
      </p:sp>
    </p:spTree>
    <p:extLst>
      <p:ext uri="{BB962C8B-B14F-4D97-AF65-F5344CB8AC3E}">
        <p14:creationId xmlns:p14="http://schemas.microsoft.com/office/powerpoint/2010/main" val="34597986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E886D-0AB7-E17B-0D94-B5544D9A9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D0EC9-2824-50C0-8F3E-AB68ADF41EEE}"/>
              </a:ext>
            </a:extLst>
          </p:cNvPr>
          <p:cNvSpPr>
            <a:spLocks noGrp="1" noRot="1" noChangeAspect="1"/>
          </p:cNvSpPr>
          <p:nvPr>
            <p:ph type="sldImg"/>
          </p:nvPr>
        </p:nvSpPr>
        <p:spPr>
          <a:xfrm>
            <a:off x="1181100" y="698500"/>
            <a:ext cx="4648200" cy="3486150"/>
          </a:xfrm>
        </p:spPr>
      </p:sp>
      <p:sp>
        <p:nvSpPr>
          <p:cNvPr id="3" name="Notes Placeholder 2">
            <a:extLst>
              <a:ext uri="{FF2B5EF4-FFF2-40B4-BE49-F238E27FC236}">
                <a16:creationId xmlns:a16="http://schemas.microsoft.com/office/drawing/2014/main" id="{BBF3F879-137E-2C4E-0D94-88CC6B39B53C}"/>
              </a:ext>
            </a:extLst>
          </p:cNvPr>
          <p:cNvSpPr>
            <a:spLocks noGrp="1"/>
          </p:cNvSpPr>
          <p:nvPr>
            <p:ph type="body" idx="1"/>
          </p:nvPr>
        </p:nvSpPr>
        <p:spPr/>
        <p:txBody>
          <a:bodyPr/>
          <a:lstStyle/>
          <a:p>
            <a:r>
              <a:rPr lang="en-US" dirty="0"/>
              <a:t>Updated 9-26-25. FHFA, Calculated Risk  (percent of closed-end, first-lien mortgages outstanding by interest rate, mortgage rate distribution, current outstanding mortgage rates, first lien)</a:t>
            </a:r>
          </a:p>
          <a:p>
            <a:r>
              <a:rPr lang="en-US"/>
              <a:t>https://www.calculatedriskblog.com/2025/09/fhfas-q2-national-mortgage-database.html</a:t>
            </a:r>
            <a:endParaRPr lang="en-US" dirty="0"/>
          </a:p>
        </p:txBody>
      </p:sp>
      <p:sp>
        <p:nvSpPr>
          <p:cNvPr id="4" name="Slide Number Placeholder 3">
            <a:extLst>
              <a:ext uri="{FF2B5EF4-FFF2-40B4-BE49-F238E27FC236}">
                <a16:creationId xmlns:a16="http://schemas.microsoft.com/office/drawing/2014/main" id="{9E0CC83A-0A67-306A-911E-124F6C52FE2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215832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eaLnBrk="1" hangingPunct="1">
              <a:spcBef>
                <a:spcPct val="0"/>
              </a:spcBef>
            </a:pPr>
            <a:r>
              <a:rPr lang="en-US" dirty="0">
                <a:latin typeface="Arial" pitchFamily="34" charset="0"/>
              </a:rPr>
              <a:t>Updated 7/17/25 https://www.jchs.harvard.edu/research-areas/remodeling/lira</a:t>
            </a:r>
          </a:p>
          <a:p>
            <a:pPr eaLnBrk="1" hangingPunct="1">
              <a:spcBef>
                <a:spcPct val="0"/>
              </a:spcBef>
            </a:pPr>
            <a:r>
              <a:rPr lang="en-US" dirty="0">
                <a:latin typeface="Arial" pitchFamily="34" charset="0"/>
              </a:rPr>
              <a:t>https://www.jchs.harvard.edu/press-releases/slower-growth-projected-remodeling-next-year</a:t>
            </a:r>
          </a:p>
          <a:p>
            <a:pPr eaLnBrk="1" hangingPunct="1">
              <a:spcBef>
                <a:spcPct val="0"/>
              </a:spcBef>
            </a:pPr>
            <a:r>
              <a:rPr lang="en-US" dirty="0">
                <a:latin typeface="Arial" pitchFamily="34" charset="0"/>
              </a:rPr>
              <a:t>(Harvard Lira) </a:t>
            </a:r>
            <a:r>
              <a:rPr lang="en-US" sz="1200" b="0" i="0" kern="1200" dirty="0">
                <a:solidFill>
                  <a:schemeClr val="tx1"/>
                </a:solidFill>
                <a:effectLst/>
                <a:latin typeface="Arial" charset="0"/>
                <a:ea typeface="ＭＳ Ｐゴシック" charset="-128"/>
                <a:cs typeface="ＭＳ Ｐゴシック" charset="-128"/>
              </a:rPr>
              <a:t>Contact: Kerry Donahue, (617) 495-7640, </a:t>
            </a:r>
            <a:r>
              <a:rPr lang="en-US" sz="1200" b="0" i="0" u="none" strike="noStrike" kern="1200" dirty="0">
                <a:solidFill>
                  <a:schemeClr val="tx1"/>
                </a:solidFill>
                <a:effectLst/>
                <a:latin typeface="Arial" charset="0"/>
                <a:ea typeface="ＭＳ Ｐゴシック" charset="-128"/>
                <a:cs typeface="ＭＳ Ｐゴシック" charset="-128"/>
                <a:hlinkClick r:id="rId3"/>
              </a:rPr>
              <a:t>kerry_donahue@harvard.edu </a:t>
            </a: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926873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4159"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04159"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10-16-25 (NAHB HMI NAHB index, NAHB housing market index, Wells Fargo, builder sentiment, NAHB housing index, homebuilder sentiment)   </a:t>
            </a:r>
          </a:p>
        </p:txBody>
      </p:sp>
    </p:spTree>
    <p:extLst>
      <p:ext uri="{BB962C8B-B14F-4D97-AF65-F5344CB8AC3E}">
        <p14:creationId xmlns:p14="http://schemas.microsoft.com/office/powerpoint/2010/main" val="13258852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9-17-25.  Monthly data.  PERMIT, PERMIT1 (PERMANENT) To get non-Seasonally Adjusted data series is HSN1FNSA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354692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 9-17-25. Monthly data. HOUST, HOUST1F (PERMANENT)  </a:t>
            </a:r>
          </a:p>
        </p:txBody>
      </p:sp>
    </p:spTree>
    <p:extLst>
      <p:ext uri="{BB962C8B-B14F-4D97-AF65-F5344CB8AC3E}">
        <p14:creationId xmlns:p14="http://schemas.microsoft.com/office/powerpoint/2010/main" val="70445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8-29-25. Monthly data. PSAVERT (PERMANENT) Also look at </a:t>
            </a:r>
            <a:r>
              <a:rPr lang="en-US" b="0" dirty="0">
                <a:effectLst/>
              </a:rPr>
              <a:t>A072RC1Q156SBEA = savings as % of disposable income. </a:t>
            </a:r>
          </a:p>
          <a:p>
            <a:r>
              <a:rPr lang="en-US" b="0" dirty="0">
                <a:effectLst/>
              </a:rPr>
              <a:t>Comment 8-29-25. </a:t>
            </a:r>
            <a:endParaRPr lang="en-US" b="0" dirty="0"/>
          </a:p>
        </p:txBody>
      </p:sp>
    </p:spTree>
    <p:extLst>
      <p:ext uri="{BB962C8B-B14F-4D97-AF65-F5344CB8AC3E}">
        <p14:creationId xmlns:p14="http://schemas.microsoft.com/office/powerpoint/2010/main" val="6318003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a:t>Updated 9-24-25</a:t>
            </a:r>
            <a:r>
              <a:rPr lang="en-US" dirty="0"/>
              <a:t>.  Source: </a:t>
            </a:r>
            <a:r>
              <a:rPr lang="en-US" dirty="0" err="1"/>
              <a:t>Calculatedriskblog</a:t>
            </a:r>
            <a:r>
              <a:rPr lang="en-US" dirty="0"/>
              <a:t>.  Updated monthly. (New Home inventory, new housing inventory new home inventory by stage of completion) </a:t>
            </a:r>
          </a:p>
        </p:txBody>
      </p:sp>
      <p:sp>
        <p:nvSpPr>
          <p:cNvPr id="4" name="Slide Number Placeholder 3"/>
          <p:cNvSpPr>
            <a:spLocks noGrp="1"/>
          </p:cNvSpPr>
          <p:nvPr>
            <p:ph type="sldNum" sz="quarter" idx="10"/>
          </p:nvPr>
        </p:nvSpPr>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25342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9/24/25. Monthly data. MSACSR (PERMANENT) Census data. </a:t>
            </a:r>
            <a:endParaRPr lang="en-US" b="1" dirty="0"/>
          </a:p>
        </p:txBody>
      </p:sp>
      <p:sp>
        <p:nvSpPr>
          <p:cNvPr id="4" name="Slide Number Placeholder 3"/>
          <p:cNvSpPr>
            <a:spLocks noGrp="1"/>
          </p:cNvSpPr>
          <p:nvPr>
            <p:ph type="sldNum" sz="quarter" idx="10"/>
          </p:nvPr>
        </p:nvSpPr>
        <p:spPr/>
        <p:txBody>
          <a:bodyPr/>
          <a:lstStyle/>
          <a:p>
            <a:pPr marL="0" marR="0" lvl="0" indent="0" algn="r" defTabSz="914285"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285"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792790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58875" y="692150"/>
            <a:ext cx="4600575" cy="3451225"/>
          </a:xfrm>
          <a:ln/>
        </p:spPr>
      </p:sp>
      <p:sp>
        <p:nvSpPr>
          <p:cNvPr id="21507" name="Rectangle 3"/>
          <p:cNvSpPr>
            <a:spLocks noGrp="1" noChangeArrowheads="1"/>
          </p:cNvSpPr>
          <p:nvPr>
            <p:ph type="body" idx="1"/>
          </p:nvPr>
        </p:nvSpPr>
        <p:spPr/>
        <p:txBody>
          <a:bodyPr/>
          <a:lstStyle/>
          <a:p>
            <a:r>
              <a:rPr lang="en-US" dirty="0"/>
              <a:t>Updated 10/24/25. Quarterly data.</a:t>
            </a:r>
          </a:p>
          <a:p>
            <a:r>
              <a:rPr lang="en-US" dirty="0"/>
              <a:t>Index is composed of four factors: Market tightness index, Sales volume index, Debt financing index, equity financing index. </a:t>
            </a:r>
          </a:p>
          <a:p>
            <a:r>
              <a:rPr lang="en-US" dirty="0"/>
              <a:t>https://calculatedrisk.substack.com/p/nmhc-on-apartments-market-conditions-659?img=https%3A%2F%2Fsubstack-post-media.s3.amazonaws.com%2Fpublic%2Fimages%2F731db569-5330-4ed2-9bf4-65dc65e458da_1600x1018.heic&amp;open=false</a:t>
            </a:r>
          </a:p>
        </p:txBody>
      </p:sp>
    </p:spTree>
    <p:extLst>
      <p:ext uri="{BB962C8B-B14F-4D97-AF65-F5344CB8AC3E}">
        <p14:creationId xmlns:p14="http://schemas.microsoft.com/office/powerpoint/2010/main" val="38004668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3931"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03931"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58875" y="692150"/>
            <a:ext cx="4600575" cy="3451225"/>
          </a:xfrm>
          <a:ln/>
        </p:spPr>
      </p:sp>
      <p:sp>
        <p:nvSpPr>
          <p:cNvPr id="21507" name="Rectangle 3"/>
          <p:cNvSpPr>
            <a:spLocks noGrp="1" noChangeArrowheads="1"/>
          </p:cNvSpPr>
          <p:nvPr>
            <p:ph type="body" idx="1"/>
          </p:nvPr>
        </p:nvSpPr>
        <p:spPr/>
        <p:txBody>
          <a:bodyPr/>
          <a:lstStyle/>
          <a:p>
            <a:pPr defTabSz="912301">
              <a:defRPr/>
            </a:pPr>
            <a:r>
              <a:rPr lang="en-US" dirty="0"/>
              <a:t>Updated 7-28-25 Quarterly data. HVS. </a:t>
            </a:r>
            <a:r>
              <a:rPr lang="en-US" sz="1100" dirty="0">
                <a:latin typeface="+mn-lt"/>
              </a:rPr>
              <a:t>RRVRUSQ156N (PERMANENT) </a:t>
            </a:r>
            <a:r>
              <a:rPr lang="en-US" dirty="0"/>
              <a:t>USRVAC, USHVAC USHOWN gets annual data from Fred2. (Rental vacancy rate)</a:t>
            </a:r>
          </a:p>
          <a:p>
            <a:r>
              <a:rPr lang="en-US" dirty="0"/>
              <a:t>Comment 7-28-25. </a:t>
            </a:r>
          </a:p>
        </p:txBody>
      </p:sp>
    </p:spTree>
    <p:extLst>
      <p:ext uri="{BB962C8B-B14F-4D97-AF65-F5344CB8AC3E}">
        <p14:creationId xmlns:p14="http://schemas.microsoft.com/office/powerpoint/2010/main" val="17299385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2E0CD-5BCD-3C83-3EF1-EB4B742C706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84639DB-8936-D407-7026-CC7910BE5725}"/>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a:extLst>
              <a:ext uri="{FF2B5EF4-FFF2-40B4-BE49-F238E27FC236}">
                <a16:creationId xmlns:a16="http://schemas.microsoft.com/office/drawing/2014/main" id="{D27C32A0-ED5C-3569-D079-C995AD09BE74}"/>
              </a:ext>
            </a:extLst>
          </p:cNvPr>
          <p:cNvSpPr>
            <a:spLocks noGrp="1" noRot="1" noChangeAspect="1" noChangeArrowheads="1" noTextEdit="1"/>
          </p:cNvSpPr>
          <p:nvPr>
            <p:ph type="sldImg"/>
          </p:nvPr>
        </p:nvSpPr>
        <p:spPr>
          <a:xfrm>
            <a:off x="1181100" y="698500"/>
            <a:ext cx="4648200" cy="3486150"/>
          </a:xfrm>
          <a:ln/>
        </p:spPr>
      </p:sp>
      <p:sp>
        <p:nvSpPr>
          <p:cNvPr id="21507" name="Rectangle 3">
            <a:extLst>
              <a:ext uri="{FF2B5EF4-FFF2-40B4-BE49-F238E27FC236}">
                <a16:creationId xmlns:a16="http://schemas.microsoft.com/office/drawing/2014/main" id="{D2F90D61-CD8F-2776-651F-96A771403DD0}"/>
              </a:ext>
            </a:extLst>
          </p:cNvPr>
          <p:cNvSpPr>
            <a:spLocks noGrp="1" noChangeArrowheads="1"/>
          </p:cNvSpPr>
          <p:nvPr>
            <p:ph type="body" idx="1"/>
          </p:nvPr>
        </p:nvSpPr>
        <p:spPr/>
        <p:txBody>
          <a:bodyPr/>
          <a:lstStyle/>
          <a:p>
            <a:r>
              <a:rPr lang="en-US" dirty="0"/>
              <a:t>Update 1-17-25. Monthly data. UNDCON5MUSA</a:t>
            </a:r>
            <a:r>
              <a:rPr lang="en-US" b="1" dirty="0"/>
              <a:t> </a:t>
            </a:r>
            <a:r>
              <a:rPr lang="en-US" dirty="0"/>
              <a:t>(PERMANENT)</a:t>
            </a:r>
          </a:p>
        </p:txBody>
      </p:sp>
    </p:spTree>
    <p:extLst>
      <p:ext uri="{BB962C8B-B14F-4D97-AF65-F5344CB8AC3E}">
        <p14:creationId xmlns:p14="http://schemas.microsoft.com/office/powerpoint/2010/main" val="35480414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FBAB1A-E271-8246-AFC4-71023921E3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506" name="Rectangle 2"/>
          <p:cNvSpPr>
            <a:spLocks noGrp="1" noRot="1" noChangeAspect="1" noChangeArrowheads="1" noTextEdit="1"/>
          </p:cNvSpPr>
          <p:nvPr>
            <p:ph type="sldImg"/>
          </p:nvPr>
        </p:nvSpPr>
        <p:spPr>
          <a:xfrm>
            <a:off x="1181100" y="698500"/>
            <a:ext cx="4648200" cy="3486150"/>
          </a:xfrm>
          <a:ln/>
        </p:spPr>
      </p:sp>
      <p:sp>
        <p:nvSpPr>
          <p:cNvPr id="21507" name="Rectangle 3"/>
          <p:cNvSpPr>
            <a:spLocks noGrp="1" noChangeArrowheads="1"/>
          </p:cNvSpPr>
          <p:nvPr>
            <p:ph type="body" idx="1"/>
          </p:nvPr>
        </p:nvSpPr>
        <p:spPr/>
        <p:txBody>
          <a:bodyPr/>
          <a:lstStyle/>
          <a:p>
            <a:r>
              <a:rPr lang="en-US" dirty="0"/>
              <a:t>Updated 10-6-25. (national rental index, apartment rents, apartment rent, rental rates, rent changes, annual rent changes, Apartment List Rent estimates, MF rent, mt rents, rentals)  </a:t>
            </a:r>
          </a:p>
          <a:p>
            <a:r>
              <a:rPr lang="en-US" b="0" i="0" dirty="0">
                <a:solidFill>
                  <a:srgbClr val="202020"/>
                </a:solidFill>
                <a:effectLst/>
                <a:latin typeface="Arial" panose="020B0604020202020204" pitchFamily="34" charset="0"/>
              </a:rPr>
              <a:t>https://www.apartmentlist.com/ </a:t>
            </a:r>
          </a:p>
          <a:p>
            <a:r>
              <a:rPr lang="en-US" b="0" i="0" dirty="0">
                <a:solidFill>
                  <a:srgbClr val="202020"/>
                </a:solidFill>
                <a:effectLst/>
                <a:latin typeface="Arial" panose="020B0604020202020204" pitchFamily="34" charset="0"/>
              </a:rPr>
              <a:t>https://calculatedrisk.substack.com/p/asking-rents-mostly-unchanged-year-819?img=https%3A%2F%2Fsubstack-post-media.s3.amazonaws.com%2Fpublic%2Fimages%2Fdbee5cbf-44a2-4cf1-be8c-c3d2baf6aeb3_1538x1080.heic&amp;open=false</a:t>
            </a:r>
          </a:p>
        </p:txBody>
      </p:sp>
    </p:spTree>
    <p:extLst>
      <p:ext uri="{BB962C8B-B14F-4D97-AF65-F5344CB8AC3E}">
        <p14:creationId xmlns:p14="http://schemas.microsoft.com/office/powerpoint/2010/main" val="14298202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16380">
              <a:defRPr/>
            </a:pPr>
            <a:r>
              <a:rPr lang="en-US" dirty="0"/>
              <a:t>Dated 10-9-25 MBA. (MBA mortgage Credit availability index)</a:t>
            </a:r>
          </a:p>
          <a:p>
            <a:pPr defTabSz="916380">
              <a:defRPr/>
            </a:pPr>
            <a:r>
              <a:rPr lang="en-US" dirty="0"/>
              <a:t>https://www.mba.org/news-and-research</a:t>
            </a:r>
          </a:p>
          <a:p>
            <a:pPr defTabSz="916380">
              <a:defRPr/>
            </a:pPr>
            <a:r>
              <a:rPr lang="en-US" dirty="0"/>
              <a:t>https://www.mba.org/news-and-research/newsroom/news/2025/10/09/mortgage-credit-availability-increased-in-september</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43868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922520">
              <a:defRPr/>
            </a:pPr>
            <a:r>
              <a:rPr lang="en-US" dirty="0"/>
              <a:t>Updated 8-5-25. Quarterly data. NY Fed. </a:t>
            </a:r>
            <a:r>
              <a:rPr lang="en-US" b="0" dirty="0"/>
              <a:t>Quarterly Report on Household Debt and Credit July 2022 (Mortgage originations by credit score, </a:t>
            </a:r>
            <a:r>
              <a:rPr lang="en-US" b="0" dirty="0" err="1"/>
              <a:t>nyfed</a:t>
            </a:r>
            <a:r>
              <a:rPr lang="en-US" b="0" dirty="0"/>
              <a:t>, Mortgage FICO scores)</a:t>
            </a:r>
          </a:p>
          <a:p>
            <a:pPr defTabSz="922520">
              <a:defRPr/>
            </a:pPr>
            <a:r>
              <a:rPr lang="en-US" b="0" dirty="0"/>
              <a:t>https://www.newyorkfed.org/medialibrary/interactives/householdcredit/data/pdf/HHDC_2025Q2</a:t>
            </a:r>
          </a:p>
          <a:p>
            <a:pPr defTabSz="922520">
              <a:defRPr/>
            </a:pPr>
            <a:r>
              <a:rPr lang="en-US" b="1" dirty="0"/>
              <a:t>https://www.newyorkfed.org/microeconomics/hhdc.html</a:t>
            </a:r>
          </a:p>
          <a:p>
            <a:pPr defTabSz="922520">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599386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9-3-25.  Quarterly data, FDIC. (FDIC REO, REO FDIC Real estate Owned)</a:t>
            </a:r>
          </a:p>
          <a:p>
            <a:r>
              <a:rPr lang="en-US" dirty="0"/>
              <a:t>https://calculatedrisk.substack.com/p/q2-update-delinquencies-foreclosures-bc4?img=https%3A%2F%2Fsubstack-post-media.s3.amazonaws.com%2Fpublic%2Fimages%2Fd2457759-6295-4040-9f18-97445c6f0b38_1053x645.png&amp;open=false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079366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Updated 9-10-25. </a:t>
            </a:r>
            <a:r>
              <a:rPr lang="en-US" b="0" dirty="0"/>
              <a:t>Comment 7-16-25.</a:t>
            </a:r>
          </a:p>
          <a:p>
            <a:r>
              <a:rPr lang="en-US" b="0" dirty="0"/>
              <a:t>https://www.abc.org/News-Media/News-Releases</a:t>
            </a:r>
          </a:p>
          <a:p>
            <a:r>
              <a:rPr lang="en-US" b="0" dirty="0"/>
              <a:t>https://www.abc.org/News-Media/News-Releases/abc-construction-materials-prices-up-02-in-august-driven-by-iron-and-steel</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B2562B-1A43-0B4E-A5E9-D9205E6918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3938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ED91BA-9A79-48E4-9EB2-826B57C8DA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78894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D91BA-9A79-48E4-9EB2-826B57C8DA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126727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D91BA-9A79-48E4-9EB2-826B57C8DA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254569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3" name="Picture 11" descr="nahb_blue_splash"/>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tx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08164" y="3495675"/>
            <a:ext cx="6853237" cy="409575"/>
          </a:xfrm>
        </p:spPr>
        <p:txBody>
          <a:bodyPr/>
          <a:lstStyle>
            <a:lvl1pPr>
              <a:defRPr sz="2100" cap="all">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3812151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lvl1pPr>
              <a:defRPr/>
            </a:lvl1pPr>
          </a:lstStyle>
          <a:p>
            <a:r>
              <a:rPr lang="en-US" dirty="0">
                <a:solidFill>
                  <a:srgbClr val="002663"/>
                </a:solidFill>
              </a:rPr>
              <a:t>Presentation Title</a:t>
            </a:r>
          </a:p>
        </p:txBody>
      </p:sp>
      <p:sp>
        <p:nvSpPr>
          <p:cNvPr id="5" name="Slide Number Placeholder 4"/>
          <p:cNvSpPr>
            <a:spLocks noGrp="1"/>
          </p:cNvSpPr>
          <p:nvPr>
            <p:ph type="sldNum" sz="quarter" idx="11"/>
          </p:nvPr>
        </p:nvSpPr>
        <p:spPr/>
        <p:txBody>
          <a:bodyPr/>
          <a:lstStyle>
            <a:lvl1pPr>
              <a:defRPr smtClean="0"/>
            </a:lvl1pPr>
          </a:lstStyle>
          <a:p>
            <a:fld id="{D31BD4CB-38A1-E74B-AEF9-31D555CA4665}"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2486940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ClipArt Placeholder 2"/>
          <p:cNvSpPr>
            <a:spLocks noGrp="1"/>
          </p:cNvSpPr>
          <p:nvPr>
            <p:ph type="clipArt" sz="half" idx="1"/>
          </p:nvPr>
        </p:nvSpPr>
        <p:spPr>
          <a:xfrm>
            <a:off x="479426" y="2012952"/>
            <a:ext cx="4016375" cy="3749675"/>
          </a:xfrm>
        </p:spPr>
        <p:txBody>
          <a:bodyPr/>
          <a:lstStyle/>
          <a:p>
            <a:r>
              <a:rPr lang="en-US" dirty="0"/>
              <a:t>Click icon to add clip art</a:t>
            </a:r>
          </a:p>
        </p:txBody>
      </p:sp>
      <p:sp>
        <p:nvSpPr>
          <p:cNvPr id="4" name="Text Placeholder 3"/>
          <p:cNvSpPr>
            <a:spLocks noGrp="1"/>
          </p:cNvSpPr>
          <p:nvPr>
            <p:ph type="body" sz="half" idx="2"/>
          </p:nvPr>
        </p:nvSpPr>
        <p:spPr>
          <a:xfrm>
            <a:off x="4648201" y="2012952"/>
            <a:ext cx="4016375" cy="3749675"/>
          </a:xfrm>
        </p:spPr>
        <p:txBody>
          <a:bodyPr/>
          <a:lstStyle>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solidFill>
                  <a:srgbClr val="002663"/>
                </a:solidFill>
              </a:rPr>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22CF365C-2278-D14F-884B-4D4842482A5D}"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3673817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Text Placeholder 2"/>
          <p:cNvSpPr>
            <a:spLocks noGrp="1"/>
          </p:cNvSpPr>
          <p:nvPr>
            <p:ph type="body" sz="half" idx="1"/>
          </p:nvPr>
        </p:nvSpPr>
        <p:spPr>
          <a:xfrm>
            <a:off x="479426" y="2012952"/>
            <a:ext cx="4016375" cy="3749675"/>
          </a:xfrm>
        </p:spPr>
        <p:txBody>
          <a:bodyPr/>
          <a:lstStyle/>
          <a:p>
            <a:pPr lvl="0"/>
            <a:r>
              <a:rPr lang="en-US"/>
              <a:t>Click to edit Master text styles</a:t>
            </a:r>
          </a:p>
          <a:p>
            <a:pPr lvl="1"/>
            <a:r>
              <a:rPr lang="en-US"/>
              <a:t>Second level</a:t>
            </a:r>
          </a:p>
          <a:p>
            <a:pPr lvl="2"/>
            <a:r>
              <a:rPr lang="en-US"/>
              <a:t>Third level</a:t>
            </a:r>
          </a:p>
        </p:txBody>
      </p:sp>
      <p:sp>
        <p:nvSpPr>
          <p:cNvPr id="4" name="Chart Placeholder 3"/>
          <p:cNvSpPr>
            <a:spLocks noGrp="1"/>
          </p:cNvSpPr>
          <p:nvPr>
            <p:ph type="chart" sz="half" idx="2"/>
          </p:nvPr>
        </p:nvSpPr>
        <p:spPr>
          <a:xfrm>
            <a:off x="4648201" y="2012952"/>
            <a:ext cx="4016375" cy="3749675"/>
          </a:xfrm>
        </p:spPr>
        <p:txBody>
          <a:bodyPr/>
          <a:lstStyle/>
          <a:p>
            <a:r>
              <a:rPr lang="en-US" dirty="0"/>
              <a:t>Click icon to add chart</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solidFill>
                  <a:srgbClr val="002663"/>
                </a:solidFill>
              </a:rPr>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E0F0CC84-B755-0B41-BF72-39F26596BC4C}"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240503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descr="nahb_white_first_end"/>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23068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a:xfrm>
            <a:off x="457200" y="6356352"/>
            <a:ext cx="2133600" cy="365125"/>
          </a:xfrm>
          <a:prstGeom prst="rect">
            <a:avLst/>
          </a:prstGeom>
        </p:spPr>
        <p:txBody>
          <a:bodyPr/>
          <a:lstStyle>
            <a:lvl1pPr>
              <a:defRPr>
                <a:latin typeface="Arial" charset="0"/>
                <a:ea typeface="+mn-ea"/>
                <a:cs typeface="+mn-cs"/>
              </a:defRPr>
            </a:lvl1pPr>
          </a:lstStyle>
          <a:p>
            <a:pPr eaLnBrk="0" fontAlgn="base" hangingPunct="0">
              <a:spcBef>
                <a:spcPct val="0"/>
              </a:spcBef>
              <a:spcAft>
                <a:spcPct val="0"/>
              </a:spcAft>
              <a:defRPr/>
            </a:pPr>
            <a:endParaRPr lang="en-US" sz="2400" dirty="0">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2663"/>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2127FB6-CF43-4FDD-9D4A-94F9656BF345}" type="slidenum">
              <a:rPr lang="en-US">
                <a:solidFill>
                  <a:srgbClr val="002663"/>
                </a:solidFill>
              </a:rPr>
              <a:pPr>
                <a:defRPr/>
              </a:pPr>
              <a:t>‹#›</a:t>
            </a:fld>
            <a:endParaRPr lang="en-US" dirty="0">
              <a:solidFill>
                <a:srgbClr val="002663"/>
              </a:solidFill>
            </a:endParaRPr>
          </a:p>
        </p:txBody>
      </p:sp>
    </p:spTree>
    <p:extLst>
      <p:ext uri="{BB962C8B-B14F-4D97-AF65-F5344CB8AC3E}">
        <p14:creationId xmlns:p14="http://schemas.microsoft.com/office/powerpoint/2010/main" val="271543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ea typeface="ＭＳ Ｐゴシック" charset="-128"/>
                <a:cs typeface="ＭＳ Ｐゴシック" charset="-128"/>
              </a:defRPr>
            </a:lvl1pPr>
          </a:lstStyle>
          <a:p>
            <a:pPr fontAlgn="base">
              <a:spcBef>
                <a:spcPct val="0"/>
              </a:spcBef>
              <a:spcAft>
                <a:spcPct val="0"/>
              </a:spcAft>
              <a:defRPr/>
            </a:pPr>
            <a:endParaRPr lang="en-US" sz="2400">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2663"/>
              </a:solidFill>
            </a:endParaRPr>
          </a:p>
        </p:txBody>
      </p:sp>
      <p:sp>
        <p:nvSpPr>
          <p:cNvPr id="4" name="Rectangle 6"/>
          <p:cNvSpPr>
            <a:spLocks noGrp="1" noChangeArrowheads="1"/>
          </p:cNvSpPr>
          <p:nvPr>
            <p:ph type="sldNum" sz="quarter" idx="12"/>
          </p:nvPr>
        </p:nvSpPr>
        <p:spPr/>
        <p:txBody>
          <a:bodyPr/>
          <a:lstStyle>
            <a:lvl1pPr>
              <a:defRPr/>
            </a:lvl1pPr>
          </a:lstStyle>
          <a:p>
            <a:pPr>
              <a:defRPr/>
            </a:pPr>
            <a:fld id="{6E928EAD-3134-44BD-A34D-7342D5302EEA}" type="slidenum">
              <a:rPr lang="en-US">
                <a:solidFill>
                  <a:srgbClr val="002663"/>
                </a:solidFill>
              </a:rPr>
              <a:pPr>
                <a:defRPr/>
              </a:pPr>
              <a:t>‹#›</a:t>
            </a:fld>
            <a:endParaRPr lang="en-US">
              <a:solidFill>
                <a:srgbClr val="002663"/>
              </a:solidFill>
            </a:endParaRPr>
          </a:p>
        </p:txBody>
      </p:sp>
    </p:spTree>
    <p:extLst>
      <p:ext uri="{BB962C8B-B14F-4D97-AF65-F5344CB8AC3E}">
        <p14:creationId xmlns:p14="http://schemas.microsoft.com/office/powerpoint/2010/main" val="3448312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eaLnBrk="0" fontAlgn="base" hangingPunct="0">
              <a:spcBef>
                <a:spcPct val="0"/>
              </a:spcBef>
              <a:spcAft>
                <a:spcPct val="0"/>
              </a:spcAft>
            </a:pPr>
            <a:fld id="{F63C5327-BC22-4971-A3EB-690D6B5D5BCE}" type="datetimeFigureOut">
              <a:rPr lang="en-US" sz="2400" smtClean="0">
                <a:solidFill>
                  <a:srgbClr val="FFFFFF"/>
                </a:solidFill>
              </a:rPr>
              <a:pPr eaLnBrk="0" fontAlgn="base" hangingPunct="0">
                <a:spcBef>
                  <a:spcPct val="0"/>
                </a:spcBef>
                <a:spcAft>
                  <a:spcPct val="0"/>
                </a:spcAft>
              </a:pPr>
              <a:t>11/10/2025</a:t>
            </a:fld>
            <a:endParaRPr lang="en-US" sz="2400">
              <a:solidFill>
                <a:srgbClr val="FFFFFF"/>
              </a:solidFill>
            </a:endParaRPr>
          </a:p>
        </p:txBody>
      </p:sp>
      <p:sp>
        <p:nvSpPr>
          <p:cNvPr id="6" name="Footer Placeholder 5"/>
          <p:cNvSpPr>
            <a:spLocks noGrp="1"/>
          </p:cNvSpPr>
          <p:nvPr>
            <p:ph type="ftr" sz="quarter" idx="11"/>
          </p:nvPr>
        </p:nvSpPr>
        <p:spPr/>
        <p:txBody>
          <a:bodyPr/>
          <a:lstStyle/>
          <a:p>
            <a:endParaRPr lang="en-US">
              <a:solidFill>
                <a:srgbClr val="002663"/>
              </a:solidFill>
            </a:endParaRPr>
          </a:p>
        </p:txBody>
      </p:sp>
      <p:sp>
        <p:nvSpPr>
          <p:cNvPr id="7" name="Slide Number Placeholder 6"/>
          <p:cNvSpPr>
            <a:spLocks noGrp="1"/>
          </p:cNvSpPr>
          <p:nvPr>
            <p:ph type="sldNum" sz="quarter" idx="12"/>
          </p:nvPr>
        </p:nvSpPr>
        <p:spPr/>
        <p:txBody>
          <a:bodyPr/>
          <a:lstStyle/>
          <a:p>
            <a:fld id="{CC6E6A5A-BB5B-47E5-8921-D4B30C11DE35}" type="slidenum">
              <a:rPr lang="en-US" smtClean="0">
                <a:solidFill>
                  <a:srgbClr val="002663"/>
                </a:solidFill>
              </a:rPr>
              <a:pPr/>
              <a:t>‹#›</a:t>
            </a:fld>
            <a:endParaRPr lang="en-US">
              <a:solidFill>
                <a:srgbClr val="002663"/>
              </a:solidFill>
            </a:endParaRPr>
          </a:p>
        </p:txBody>
      </p:sp>
    </p:spTree>
    <p:extLst>
      <p:ext uri="{BB962C8B-B14F-4D97-AF65-F5344CB8AC3E}">
        <p14:creationId xmlns:p14="http://schemas.microsoft.com/office/powerpoint/2010/main" val="822044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D91BA-9A79-48E4-9EB2-826B57C8DA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3205369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3" name="Picture 11" descr="nahb_blue_splash"/>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tx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08164" y="3495675"/>
            <a:ext cx="6853237" cy="409575"/>
          </a:xfrm>
        </p:spPr>
        <p:txBody>
          <a:bodyPr/>
          <a:lstStyle>
            <a:lvl1pPr>
              <a:defRPr sz="2100" cap="all">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344458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lvl1pPr>
              <a:defRPr/>
            </a:lvl1pPr>
          </a:lstStyle>
          <a:p>
            <a:r>
              <a:rPr lang="en-US" dirty="0"/>
              <a:t>Presentation Title</a:t>
            </a:r>
          </a:p>
        </p:txBody>
      </p:sp>
      <p:sp>
        <p:nvSpPr>
          <p:cNvPr id="5" name="Slide Number Placeholder 4"/>
          <p:cNvSpPr>
            <a:spLocks noGrp="1"/>
          </p:cNvSpPr>
          <p:nvPr>
            <p:ph type="sldNum" sz="quarter" idx="11"/>
          </p:nvPr>
        </p:nvSpPr>
        <p:spPr/>
        <p:txBody>
          <a:bodyPr/>
          <a:lstStyle>
            <a:lvl1pPr>
              <a:defRPr smtClean="0"/>
            </a:lvl1pPr>
          </a:lstStyle>
          <a:p>
            <a:fld id="{D31BD4CB-38A1-E74B-AEF9-31D555CA4665}" type="slidenum">
              <a:rPr lang="en-US"/>
              <a:pPr/>
              <a:t>‹#›</a:t>
            </a:fld>
            <a:endParaRPr lang="en-US" dirty="0"/>
          </a:p>
        </p:txBody>
      </p:sp>
    </p:spTree>
    <p:extLst>
      <p:ext uri="{BB962C8B-B14F-4D97-AF65-F5344CB8AC3E}">
        <p14:creationId xmlns:p14="http://schemas.microsoft.com/office/powerpoint/2010/main" val="1975674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ClipArt Placeholder 2"/>
          <p:cNvSpPr>
            <a:spLocks noGrp="1"/>
          </p:cNvSpPr>
          <p:nvPr>
            <p:ph type="clipArt" sz="half" idx="1"/>
          </p:nvPr>
        </p:nvSpPr>
        <p:spPr>
          <a:xfrm>
            <a:off x="479426" y="2012952"/>
            <a:ext cx="4016375" cy="3749675"/>
          </a:xfrm>
        </p:spPr>
        <p:txBody>
          <a:bodyPr/>
          <a:lstStyle/>
          <a:p>
            <a:r>
              <a:rPr lang="en-US" dirty="0"/>
              <a:t>Click icon to add clip art</a:t>
            </a:r>
          </a:p>
        </p:txBody>
      </p:sp>
      <p:sp>
        <p:nvSpPr>
          <p:cNvPr id="4" name="Text Placeholder 3"/>
          <p:cNvSpPr>
            <a:spLocks noGrp="1"/>
          </p:cNvSpPr>
          <p:nvPr>
            <p:ph type="body" sz="half" idx="2"/>
          </p:nvPr>
        </p:nvSpPr>
        <p:spPr>
          <a:xfrm>
            <a:off x="4648201" y="2012952"/>
            <a:ext cx="4016375" cy="3749675"/>
          </a:xfrm>
        </p:spPr>
        <p:txBody>
          <a:bodyPr/>
          <a:lstStyle>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22CF365C-2278-D14F-884B-4D4842482A5D}" type="slidenum">
              <a:rPr lang="en-US"/>
              <a:pPr/>
              <a:t>‹#›</a:t>
            </a:fld>
            <a:endParaRPr lang="en-US" dirty="0"/>
          </a:p>
        </p:txBody>
      </p:sp>
    </p:spTree>
    <p:extLst>
      <p:ext uri="{BB962C8B-B14F-4D97-AF65-F5344CB8AC3E}">
        <p14:creationId xmlns:p14="http://schemas.microsoft.com/office/powerpoint/2010/main" val="3113315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Text Placeholder 2"/>
          <p:cNvSpPr>
            <a:spLocks noGrp="1"/>
          </p:cNvSpPr>
          <p:nvPr>
            <p:ph type="body" sz="half" idx="1"/>
          </p:nvPr>
        </p:nvSpPr>
        <p:spPr>
          <a:xfrm>
            <a:off x="479426" y="2012952"/>
            <a:ext cx="4016375" cy="3749675"/>
          </a:xfrm>
        </p:spPr>
        <p:txBody>
          <a:bodyPr/>
          <a:lstStyle/>
          <a:p>
            <a:pPr lvl="0"/>
            <a:r>
              <a:rPr lang="en-US"/>
              <a:t>Click to edit Master text styles</a:t>
            </a:r>
          </a:p>
          <a:p>
            <a:pPr lvl="1"/>
            <a:r>
              <a:rPr lang="en-US"/>
              <a:t>Second level</a:t>
            </a:r>
          </a:p>
          <a:p>
            <a:pPr lvl="2"/>
            <a:r>
              <a:rPr lang="en-US"/>
              <a:t>Third level</a:t>
            </a:r>
          </a:p>
        </p:txBody>
      </p:sp>
      <p:sp>
        <p:nvSpPr>
          <p:cNvPr id="4" name="Chart Placeholder 3"/>
          <p:cNvSpPr>
            <a:spLocks noGrp="1"/>
          </p:cNvSpPr>
          <p:nvPr>
            <p:ph type="chart" sz="half" idx="2"/>
          </p:nvPr>
        </p:nvSpPr>
        <p:spPr>
          <a:xfrm>
            <a:off x="4648201" y="2012952"/>
            <a:ext cx="4016375" cy="3749675"/>
          </a:xfrm>
        </p:spPr>
        <p:txBody>
          <a:bodyPr/>
          <a:lstStyle/>
          <a:p>
            <a:r>
              <a:rPr lang="en-US" dirty="0"/>
              <a:t>Click icon to add chart</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E0F0CC84-B755-0B41-BF72-39F26596BC4C}" type="slidenum">
              <a:rPr lang="en-US"/>
              <a:pPr/>
              <a:t>‹#›</a:t>
            </a:fld>
            <a:endParaRPr lang="en-US" dirty="0"/>
          </a:p>
        </p:txBody>
      </p:sp>
    </p:spTree>
    <p:extLst>
      <p:ext uri="{BB962C8B-B14F-4D97-AF65-F5344CB8AC3E}">
        <p14:creationId xmlns:p14="http://schemas.microsoft.com/office/powerpoint/2010/main" val="3713452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descr="nahb_white_first_end"/>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598491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E928EAD-3134-44BD-A34D-7342D5302EEA}" type="slidenum">
              <a:rPr lang="en-US"/>
              <a:pPr>
                <a:defRPr/>
              </a:pPr>
              <a:t>‹#›</a:t>
            </a:fld>
            <a:endParaRPr lang="en-US"/>
          </a:p>
        </p:txBody>
      </p:sp>
    </p:spTree>
    <p:extLst>
      <p:ext uri="{BB962C8B-B14F-4D97-AF65-F5344CB8AC3E}">
        <p14:creationId xmlns:p14="http://schemas.microsoft.com/office/powerpoint/2010/main" val="4019600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63C5327-BC22-4971-A3EB-690D6B5D5BCE}"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E6A5A-BB5B-47E5-8921-D4B30C11DE35}" type="slidenum">
              <a:rPr lang="en-US" smtClean="0"/>
              <a:pPr/>
              <a:t>‹#›</a:t>
            </a:fld>
            <a:endParaRPr lang="en-US"/>
          </a:p>
        </p:txBody>
      </p:sp>
    </p:spTree>
    <p:extLst>
      <p:ext uri="{BB962C8B-B14F-4D97-AF65-F5344CB8AC3E}">
        <p14:creationId xmlns:p14="http://schemas.microsoft.com/office/powerpoint/2010/main" val="1519217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3" name="Picture 11" descr="nahb_blue_splash"/>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tx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08163" y="3495675"/>
            <a:ext cx="6853237" cy="409575"/>
          </a:xfrm>
        </p:spPr>
        <p:txBody>
          <a:bodyPr/>
          <a:lstStyle>
            <a:lvl1pPr>
              <a:defRPr sz="2100" cap="all">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1997058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lvl1pPr>
              <a:defRPr/>
            </a:lvl1pPr>
          </a:lstStyle>
          <a:p>
            <a:r>
              <a:rPr lang="en-US" dirty="0"/>
              <a:t>Presentation Title</a:t>
            </a:r>
          </a:p>
        </p:txBody>
      </p:sp>
      <p:sp>
        <p:nvSpPr>
          <p:cNvPr id="5" name="Slide Number Placeholder 4"/>
          <p:cNvSpPr>
            <a:spLocks noGrp="1"/>
          </p:cNvSpPr>
          <p:nvPr>
            <p:ph type="sldNum" sz="quarter" idx="11"/>
          </p:nvPr>
        </p:nvSpPr>
        <p:spPr/>
        <p:txBody>
          <a:bodyPr/>
          <a:lstStyle>
            <a:lvl1pPr>
              <a:defRPr smtClean="0"/>
            </a:lvl1pPr>
          </a:lstStyle>
          <a:p>
            <a:fld id="{D31BD4CB-38A1-E74B-AEF9-31D555CA4665}" type="slidenum">
              <a:rPr lang="en-US"/>
              <a:pPr/>
              <a:t>‹#›</a:t>
            </a:fld>
            <a:endParaRPr lang="en-US" dirty="0"/>
          </a:p>
        </p:txBody>
      </p:sp>
    </p:spTree>
    <p:extLst>
      <p:ext uri="{BB962C8B-B14F-4D97-AF65-F5344CB8AC3E}">
        <p14:creationId xmlns:p14="http://schemas.microsoft.com/office/powerpoint/2010/main" val="257191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ClipArt Placeholder 2"/>
          <p:cNvSpPr>
            <a:spLocks noGrp="1"/>
          </p:cNvSpPr>
          <p:nvPr>
            <p:ph type="clipArt" sz="half" idx="1"/>
          </p:nvPr>
        </p:nvSpPr>
        <p:spPr>
          <a:xfrm>
            <a:off x="479425" y="2012950"/>
            <a:ext cx="4016375" cy="3749675"/>
          </a:xfrm>
        </p:spPr>
        <p:txBody>
          <a:bodyPr/>
          <a:lstStyle/>
          <a:p>
            <a:r>
              <a:rPr lang="en-US" dirty="0"/>
              <a:t>Click icon to add clip art</a:t>
            </a:r>
          </a:p>
        </p:txBody>
      </p:sp>
      <p:sp>
        <p:nvSpPr>
          <p:cNvPr id="4" name="Text Placeholder 3"/>
          <p:cNvSpPr>
            <a:spLocks noGrp="1"/>
          </p:cNvSpPr>
          <p:nvPr>
            <p:ph type="body" sz="half" idx="2"/>
          </p:nvPr>
        </p:nvSpPr>
        <p:spPr>
          <a:xfrm>
            <a:off x="4648200" y="2012950"/>
            <a:ext cx="4016375" cy="3749675"/>
          </a:xfrm>
        </p:spPr>
        <p:txBody>
          <a:bodyPr/>
          <a:lstStyle>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22CF365C-2278-D14F-884B-4D4842482A5D}" type="slidenum">
              <a:rPr lang="en-US"/>
              <a:pPr/>
              <a:t>‹#›</a:t>
            </a:fld>
            <a:endParaRPr lang="en-US" dirty="0"/>
          </a:p>
        </p:txBody>
      </p:sp>
    </p:spTree>
    <p:extLst>
      <p:ext uri="{BB962C8B-B14F-4D97-AF65-F5344CB8AC3E}">
        <p14:creationId xmlns:p14="http://schemas.microsoft.com/office/powerpoint/2010/main" val="1608113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ED91BA-9A79-48E4-9EB2-826B57C8DA51}"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20619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Text Placeholder 2"/>
          <p:cNvSpPr>
            <a:spLocks noGrp="1"/>
          </p:cNvSpPr>
          <p:nvPr>
            <p:ph type="body" sz="half" idx="1"/>
          </p:nvPr>
        </p:nvSpPr>
        <p:spPr>
          <a:xfrm>
            <a:off x="479425" y="2012950"/>
            <a:ext cx="4016375" cy="3749675"/>
          </a:xfrm>
        </p:spPr>
        <p:txBody>
          <a:bodyPr/>
          <a:lstStyle/>
          <a:p>
            <a:pPr lvl="0"/>
            <a:r>
              <a:rPr lang="en-US"/>
              <a:t>Click to edit Master text styles</a:t>
            </a:r>
          </a:p>
          <a:p>
            <a:pPr lvl="1"/>
            <a:r>
              <a:rPr lang="en-US"/>
              <a:t>Second level</a:t>
            </a:r>
          </a:p>
          <a:p>
            <a:pPr lvl="2"/>
            <a:r>
              <a:rPr lang="en-US"/>
              <a:t>Third level</a:t>
            </a:r>
          </a:p>
        </p:txBody>
      </p:sp>
      <p:sp>
        <p:nvSpPr>
          <p:cNvPr id="4" name="Chart Placeholder 3"/>
          <p:cNvSpPr>
            <a:spLocks noGrp="1"/>
          </p:cNvSpPr>
          <p:nvPr>
            <p:ph type="chart" sz="half" idx="2"/>
          </p:nvPr>
        </p:nvSpPr>
        <p:spPr>
          <a:xfrm>
            <a:off x="4648200" y="2012950"/>
            <a:ext cx="4016375" cy="3749675"/>
          </a:xfrm>
        </p:spPr>
        <p:txBody>
          <a:bodyPr/>
          <a:lstStyle/>
          <a:p>
            <a:r>
              <a:rPr lang="en-US" dirty="0"/>
              <a:t>Click icon to add chart</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E0F0CC84-B755-0B41-BF72-39F26596BC4C}" type="slidenum">
              <a:rPr lang="en-US"/>
              <a:pPr/>
              <a:t>‹#›</a:t>
            </a:fld>
            <a:endParaRPr lang="en-US" dirty="0"/>
          </a:p>
        </p:txBody>
      </p:sp>
    </p:spTree>
    <p:extLst>
      <p:ext uri="{BB962C8B-B14F-4D97-AF65-F5344CB8AC3E}">
        <p14:creationId xmlns:p14="http://schemas.microsoft.com/office/powerpoint/2010/main" val="2839528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descr="nahb_white_first_end"/>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42073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72127FB6-CF43-4FDD-9D4A-94F9656BF345}" type="slidenum">
              <a:rPr lang="en-US"/>
              <a:pPr>
                <a:defRPr/>
              </a:pPr>
              <a:t>‹#›</a:t>
            </a:fld>
            <a:endParaRPr lang="en-US" dirty="0"/>
          </a:p>
        </p:txBody>
      </p:sp>
    </p:spTree>
    <p:extLst>
      <p:ext uri="{BB962C8B-B14F-4D97-AF65-F5344CB8AC3E}">
        <p14:creationId xmlns:p14="http://schemas.microsoft.com/office/powerpoint/2010/main" val="312435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3C5327-BC22-4971-A3EB-690D6B5D5BCE}"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E6A5A-BB5B-47E5-8921-D4B30C11DE35}" type="slidenum">
              <a:rPr lang="en-US" smtClean="0"/>
              <a:pPr/>
              <a:t>‹#›</a:t>
            </a:fld>
            <a:endParaRPr lang="en-US"/>
          </a:p>
        </p:txBody>
      </p:sp>
    </p:spTree>
    <p:extLst>
      <p:ext uri="{BB962C8B-B14F-4D97-AF65-F5344CB8AC3E}">
        <p14:creationId xmlns:p14="http://schemas.microsoft.com/office/powerpoint/2010/main" val="1650368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84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183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870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41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831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18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ED91BA-9A79-48E4-9EB2-826B57C8DA51}"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1536067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653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12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329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382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D91BA-9A79-48E4-9EB2-826B57C8DA51}"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F6257D-E263-4E57-B870-C5379008C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78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3" name="Picture 11" descr="nahb_blue_splash"/>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tx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08164" y="3495675"/>
            <a:ext cx="6853237" cy="409575"/>
          </a:xfrm>
        </p:spPr>
        <p:txBody>
          <a:bodyPr/>
          <a:lstStyle>
            <a:lvl1pPr>
              <a:defRPr sz="2100" cap="all">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3532712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lvl1pPr>
              <a:defRPr/>
            </a:lvl1pPr>
          </a:lstStyle>
          <a:p>
            <a:r>
              <a:rPr lang="en-US" dirty="0">
                <a:solidFill>
                  <a:srgbClr val="002663"/>
                </a:solidFill>
              </a:rPr>
              <a:t>Presentation Title</a:t>
            </a:r>
          </a:p>
        </p:txBody>
      </p:sp>
      <p:sp>
        <p:nvSpPr>
          <p:cNvPr id="5" name="Slide Number Placeholder 4"/>
          <p:cNvSpPr>
            <a:spLocks noGrp="1"/>
          </p:cNvSpPr>
          <p:nvPr>
            <p:ph type="sldNum" sz="quarter" idx="11"/>
          </p:nvPr>
        </p:nvSpPr>
        <p:spPr/>
        <p:txBody>
          <a:bodyPr/>
          <a:lstStyle>
            <a:lvl1pPr>
              <a:defRPr smtClean="0"/>
            </a:lvl1pPr>
          </a:lstStyle>
          <a:p>
            <a:fld id="{D31BD4CB-38A1-E74B-AEF9-31D555CA4665}"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1531243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ClipArt Placeholder 2"/>
          <p:cNvSpPr>
            <a:spLocks noGrp="1"/>
          </p:cNvSpPr>
          <p:nvPr>
            <p:ph type="clipArt" sz="half" idx="1"/>
          </p:nvPr>
        </p:nvSpPr>
        <p:spPr>
          <a:xfrm>
            <a:off x="479426" y="2012952"/>
            <a:ext cx="4016375" cy="3749675"/>
          </a:xfrm>
        </p:spPr>
        <p:txBody>
          <a:bodyPr/>
          <a:lstStyle/>
          <a:p>
            <a:r>
              <a:rPr lang="en-US" dirty="0"/>
              <a:t>Click icon to add clip art</a:t>
            </a:r>
          </a:p>
        </p:txBody>
      </p:sp>
      <p:sp>
        <p:nvSpPr>
          <p:cNvPr id="4" name="Text Placeholder 3"/>
          <p:cNvSpPr>
            <a:spLocks noGrp="1"/>
          </p:cNvSpPr>
          <p:nvPr>
            <p:ph type="body" sz="half" idx="2"/>
          </p:nvPr>
        </p:nvSpPr>
        <p:spPr>
          <a:xfrm>
            <a:off x="4648201" y="2012952"/>
            <a:ext cx="4016375" cy="3749675"/>
          </a:xfrm>
        </p:spPr>
        <p:txBody>
          <a:bodyPr/>
          <a:lstStyle>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solidFill>
                  <a:srgbClr val="002663"/>
                </a:solidFill>
              </a:rPr>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22CF365C-2278-D14F-884B-4D4842482A5D}"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3098529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Text Placeholder 2"/>
          <p:cNvSpPr>
            <a:spLocks noGrp="1"/>
          </p:cNvSpPr>
          <p:nvPr>
            <p:ph type="body" sz="half" idx="1"/>
          </p:nvPr>
        </p:nvSpPr>
        <p:spPr>
          <a:xfrm>
            <a:off x="479426" y="2012952"/>
            <a:ext cx="4016375" cy="3749675"/>
          </a:xfrm>
        </p:spPr>
        <p:txBody>
          <a:bodyPr/>
          <a:lstStyle/>
          <a:p>
            <a:pPr lvl="0"/>
            <a:r>
              <a:rPr lang="en-US"/>
              <a:t>Click to edit Master text styles</a:t>
            </a:r>
          </a:p>
          <a:p>
            <a:pPr lvl="1"/>
            <a:r>
              <a:rPr lang="en-US"/>
              <a:t>Second level</a:t>
            </a:r>
          </a:p>
          <a:p>
            <a:pPr lvl="2"/>
            <a:r>
              <a:rPr lang="en-US"/>
              <a:t>Third level</a:t>
            </a:r>
          </a:p>
        </p:txBody>
      </p:sp>
      <p:sp>
        <p:nvSpPr>
          <p:cNvPr id="4" name="Chart Placeholder 3"/>
          <p:cNvSpPr>
            <a:spLocks noGrp="1"/>
          </p:cNvSpPr>
          <p:nvPr>
            <p:ph type="chart" sz="half" idx="2"/>
          </p:nvPr>
        </p:nvSpPr>
        <p:spPr>
          <a:xfrm>
            <a:off x="4648201" y="2012952"/>
            <a:ext cx="4016375" cy="3749675"/>
          </a:xfrm>
        </p:spPr>
        <p:txBody>
          <a:bodyPr/>
          <a:lstStyle/>
          <a:p>
            <a:r>
              <a:rPr lang="en-US" dirty="0"/>
              <a:t>Click icon to add chart</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solidFill>
                  <a:srgbClr val="002663"/>
                </a:solidFill>
              </a:rPr>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E0F0CC84-B755-0B41-BF72-39F26596BC4C}"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3652892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descr="nahb_white_first_end"/>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4231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ED91BA-9A79-48E4-9EB2-826B57C8DA51}"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2702519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a:xfrm>
            <a:off x="457200" y="6356352"/>
            <a:ext cx="2133600" cy="365125"/>
          </a:xfrm>
          <a:prstGeom prst="rect">
            <a:avLst/>
          </a:prstGeom>
        </p:spPr>
        <p:txBody>
          <a:bodyPr/>
          <a:lstStyle>
            <a:lvl1pPr>
              <a:defRPr>
                <a:latin typeface="Arial" charset="0"/>
                <a:ea typeface="+mn-ea"/>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2663"/>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2127FB6-CF43-4FDD-9D4A-94F9656BF345}" type="slidenum">
              <a:rPr lang="en-US">
                <a:solidFill>
                  <a:srgbClr val="002663"/>
                </a:solidFill>
              </a:rPr>
              <a:pPr>
                <a:defRPr/>
              </a:pPr>
              <a:t>‹#›</a:t>
            </a:fld>
            <a:endParaRPr lang="en-US" dirty="0">
              <a:solidFill>
                <a:srgbClr val="002663"/>
              </a:solidFill>
            </a:endParaRPr>
          </a:p>
        </p:txBody>
      </p:sp>
    </p:spTree>
    <p:extLst>
      <p:ext uri="{BB962C8B-B14F-4D97-AF65-F5344CB8AC3E}">
        <p14:creationId xmlns:p14="http://schemas.microsoft.com/office/powerpoint/2010/main" val="2213244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63C5327-BC22-4971-A3EB-690D6B5D5BCE}" type="datetimeFigureOut">
              <a:rPr lang="en-US" smtClean="0">
                <a:solidFill>
                  <a:srgbClr val="FFFFFF"/>
                </a:solidFill>
                <a:latin typeface="Arial"/>
                <a:ea typeface="ＭＳ Ｐゴシック"/>
              </a:rPr>
              <a:pPr/>
              <a:t>11/10/2025</a:t>
            </a:fld>
            <a:endParaRPr lang="en-US">
              <a:solidFill>
                <a:srgbClr val="FFFFFF"/>
              </a:solidFill>
              <a:latin typeface="Arial"/>
              <a:ea typeface="ＭＳ Ｐゴシック"/>
            </a:endParaRPr>
          </a:p>
        </p:txBody>
      </p:sp>
      <p:sp>
        <p:nvSpPr>
          <p:cNvPr id="6" name="Footer Placeholder 5"/>
          <p:cNvSpPr>
            <a:spLocks noGrp="1"/>
          </p:cNvSpPr>
          <p:nvPr>
            <p:ph type="ftr" sz="quarter" idx="11"/>
          </p:nvPr>
        </p:nvSpPr>
        <p:spPr/>
        <p:txBody>
          <a:bodyPr/>
          <a:lstStyle/>
          <a:p>
            <a:endParaRPr lang="en-US">
              <a:solidFill>
                <a:srgbClr val="002663"/>
              </a:solidFill>
            </a:endParaRPr>
          </a:p>
        </p:txBody>
      </p:sp>
      <p:sp>
        <p:nvSpPr>
          <p:cNvPr id="7" name="Slide Number Placeholder 6"/>
          <p:cNvSpPr>
            <a:spLocks noGrp="1"/>
          </p:cNvSpPr>
          <p:nvPr>
            <p:ph type="sldNum" sz="quarter" idx="12"/>
          </p:nvPr>
        </p:nvSpPr>
        <p:spPr/>
        <p:txBody>
          <a:bodyPr/>
          <a:lstStyle/>
          <a:p>
            <a:fld id="{CC6E6A5A-BB5B-47E5-8921-D4B30C11DE35}" type="slidenum">
              <a:rPr lang="en-US" smtClean="0">
                <a:solidFill>
                  <a:srgbClr val="002663"/>
                </a:solidFill>
              </a:rPr>
              <a:pPr/>
              <a:t>‹#›</a:t>
            </a:fld>
            <a:endParaRPr lang="en-US">
              <a:solidFill>
                <a:srgbClr val="002663"/>
              </a:solidFill>
            </a:endParaRPr>
          </a:p>
        </p:txBody>
      </p:sp>
    </p:spTree>
    <p:extLst>
      <p:ext uri="{BB962C8B-B14F-4D97-AF65-F5344CB8AC3E}">
        <p14:creationId xmlns:p14="http://schemas.microsoft.com/office/powerpoint/2010/main" val="3086320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3" name="Picture 11" descr="nahb_blue_splash"/>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tx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08164" y="3495675"/>
            <a:ext cx="6853237" cy="409575"/>
          </a:xfrm>
        </p:spPr>
        <p:txBody>
          <a:bodyPr/>
          <a:lstStyle>
            <a:lvl1pPr>
              <a:defRPr sz="2100" cap="all">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355480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lvl1pPr>
              <a:defRPr/>
            </a:lvl1pPr>
          </a:lstStyle>
          <a:p>
            <a:r>
              <a:rPr lang="en-US" dirty="0"/>
              <a:t>Presentation Title</a:t>
            </a:r>
          </a:p>
        </p:txBody>
      </p:sp>
      <p:sp>
        <p:nvSpPr>
          <p:cNvPr id="5" name="Slide Number Placeholder 4"/>
          <p:cNvSpPr>
            <a:spLocks noGrp="1"/>
          </p:cNvSpPr>
          <p:nvPr>
            <p:ph type="sldNum" sz="quarter" idx="11"/>
          </p:nvPr>
        </p:nvSpPr>
        <p:spPr/>
        <p:txBody>
          <a:bodyPr/>
          <a:lstStyle>
            <a:lvl1pPr>
              <a:defRPr smtClean="0"/>
            </a:lvl1pPr>
          </a:lstStyle>
          <a:p>
            <a:fld id="{D31BD4CB-38A1-E74B-AEF9-31D555CA4665}" type="slidenum">
              <a:rPr lang="en-US"/>
              <a:pPr/>
              <a:t>‹#›</a:t>
            </a:fld>
            <a:endParaRPr lang="en-US" dirty="0"/>
          </a:p>
        </p:txBody>
      </p:sp>
    </p:spTree>
    <p:extLst>
      <p:ext uri="{BB962C8B-B14F-4D97-AF65-F5344CB8AC3E}">
        <p14:creationId xmlns:p14="http://schemas.microsoft.com/office/powerpoint/2010/main" val="484522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ClipArt Placeholder 2"/>
          <p:cNvSpPr>
            <a:spLocks noGrp="1"/>
          </p:cNvSpPr>
          <p:nvPr>
            <p:ph type="clipArt" sz="half" idx="1"/>
          </p:nvPr>
        </p:nvSpPr>
        <p:spPr>
          <a:xfrm>
            <a:off x="479426" y="2012952"/>
            <a:ext cx="4016375" cy="3749675"/>
          </a:xfrm>
        </p:spPr>
        <p:txBody>
          <a:bodyPr/>
          <a:lstStyle/>
          <a:p>
            <a:r>
              <a:rPr lang="en-US" dirty="0"/>
              <a:t>Click icon to add clip art</a:t>
            </a:r>
          </a:p>
        </p:txBody>
      </p:sp>
      <p:sp>
        <p:nvSpPr>
          <p:cNvPr id="4" name="Text Placeholder 3"/>
          <p:cNvSpPr>
            <a:spLocks noGrp="1"/>
          </p:cNvSpPr>
          <p:nvPr>
            <p:ph type="body" sz="half" idx="2"/>
          </p:nvPr>
        </p:nvSpPr>
        <p:spPr>
          <a:xfrm>
            <a:off x="4648201" y="2012952"/>
            <a:ext cx="4016375" cy="3749675"/>
          </a:xfrm>
        </p:spPr>
        <p:txBody>
          <a:bodyPr/>
          <a:lstStyle>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22CF365C-2278-D14F-884B-4D4842482A5D}" type="slidenum">
              <a:rPr lang="en-US"/>
              <a:pPr/>
              <a:t>‹#›</a:t>
            </a:fld>
            <a:endParaRPr lang="en-US" dirty="0"/>
          </a:p>
        </p:txBody>
      </p:sp>
    </p:spTree>
    <p:extLst>
      <p:ext uri="{BB962C8B-B14F-4D97-AF65-F5344CB8AC3E}">
        <p14:creationId xmlns:p14="http://schemas.microsoft.com/office/powerpoint/2010/main" val="339829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Text Placeholder 2"/>
          <p:cNvSpPr>
            <a:spLocks noGrp="1"/>
          </p:cNvSpPr>
          <p:nvPr>
            <p:ph type="body" sz="half" idx="1"/>
          </p:nvPr>
        </p:nvSpPr>
        <p:spPr>
          <a:xfrm>
            <a:off x="479426" y="2012952"/>
            <a:ext cx="4016375" cy="3749675"/>
          </a:xfrm>
        </p:spPr>
        <p:txBody>
          <a:bodyPr/>
          <a:lstStyle/>
          <a:p>
            <a:pPr lvl="0"/>
            <a:r>
              <a:rPr lang="en-US"/>
              <a:t>Click to edit Master text styles</a:t>
            </a:r>
          </a:p>
          <a:p>
            <a:pPr lvl="1"/>
            <a:r>
              <a:rPr lang="en-US"/>
              <a:t>Second level</a:t>
            </a:r>
          </a:p>
          <a:p>
            <a:pPr lvl="2"/>
            <a:r>
              <a:rPr lang="en-US"/>
              <a:t>Third level</a:t>
            </a:r>
          </a:p>
        </p:txBody>
      </p:sp>
      <p:sp>
        <p:nvSpPr>
          <p:cNvPr id="4" name="Chart Placeholder 3"/>
          <p:cNvSpPr>
            <a:spLocks noGrp="1"/>
          </p:cNvSpPr>
          <p:nvPr>
            <p:ph type="chart" sz="half" idx="2"/>
          </p:nvPr>
        </p:nvSpPr>
        <p:spPr>
          <a:xfrm>
            <a:off x="4648201" y="2012952"/>
            <a:ext cx="4016375" cy="3749675"/>
          </a:xfrm>
        </p:spPr>
        <p:txBody>
          <a:bodyPr/>
          <a:lstStyle/>
          <a:p>
            <a:r>
              <a:rPr lang="en-US" dirty="0"/>
              <a:t>Click icon to add chart</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E0F0CC84-B755-0B41-BF72-39F26596BC4C}" type="slidenum">
              <a:rPr lang="en-US"/>
              <a:pPr/>
              <a:t>‹#›</a:t>
            </a:fld>
            <a:endParaRPr lang="en-US" dirty="0"/>
          </a:p>
        </p:txBody>
      </p:sp>
    </p:spTree>
    <p:extLst>
      <p:ext uri="{BB962C8B-B14F-4D97-AF65-F5344CB8AC3E}">
        <p14:creationId xmlns:p14="http://schemas.microsoft.com/office/powerpoint/2010/main" val="3301412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descr="nahb_white_first_end"/>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20665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2"/>
            <a:ext cx="82296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a:xfrm>
            <a:off x="457200" y="6356352"/>
            <a:ext cx="2133600" cy="365125"/>
          </a:xfrm>
          <a:prstGeom prst="rect">
            <a:avLst/>
          </a:prstGeom>
        </p:spPr>
        <p:txBody>
          <a:bodyPr/>
          <a:lstStyle>
            <a:lvl1pPr>
              <a:defRPr>
                <a:latin typeface="Arial" charset="0"/>
                <a:ea typeface="+mn-ea"/>
                <a:cs typeface="+mn-cs"/>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72127FB6-CF43-4FDD-9D4A-94F9656BF345}" type="slidenum">
              <a:rPr lang="en-US"/>
              <a:pPr>
                <a:defRPr/>
              </a:pPr>
              <a:t>‹#›</a:t>
            </a:fld>
            <a:endParaRPr lang="en-US" dirty="0"/>
          </a:p>
        </p:txBody>
      </p:sp>
    </p:spTree>
    <p:extLst>
      <p:ext uri="{BB962C8B-B14F-4D97-AF65-F5344CB8AC3E}">
        <p14:creationId xmlns:p14="http://schemas.microsoft.com/office/powerpoint/2010/main" val="3722737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E928EAD-3134-44BD-A34D-7342D5302EEA}" type="slidenum">
              <a:rPr lang="en-US"/>
              <a:pPr>
                <a:defRPr/>
              </a:pPr>
              <a:t>‹#›</a:t>
            </a:fld>
            <a:endParaRPr lang="en-US"/>
          </a:p>
        </p:txBody>
      </p:sp>
    </p:spTree>
    <p:extLst>
      <p:ext uri="{BB962C8B-B14F-4D97-AF65-F5344CB8AC3E}">
        <p14:creationId xmlns:p14="http://schemas.microsoft.com/office/powerpoint/2010/main" val="463963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63C5327-BC22-4971-A3EB-690D6B5D5BCE}"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E6A5A-BB5B-47E5-8921-D4B30C11DE35}" type="slidenum">
              <a:rPr lang="en-US" smtClean="0"/>
              <a:pPr/>
              <a:t>‹#›</a:t>
            </a:fld>
            <a:endParaRPr lang="en-US"/>
          </a:p>
        </p:txBody>
      </p:sp>
    </p:spTree>
    <p:extLst>
      <p:ext uri="{BB962C8B-B14F-4D97-AF65-F5344CB8AC3E}">
        <p14:creationId xmlns:p14="http://schemas.microsoft.com/office/powerpoint/2010/main" val="73446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ED91BA-9A79-48E4-9EB2-826B57C8DA51}"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2793184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097345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3482375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1521255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CA8944-870C-4C77-A776-777252E7AFB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1416685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A8944-870C-4C77-A776-777252E7AFB9}"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488029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CA8944-870C-4C77-A776-777252E7AFB9}"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021325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A8944-870C-4C77-A776-777252E7AFB9}"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599325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A8944-870C-4C77-A776-777252E7AFB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4246723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A8944-870C-4C77-A776-777252E7AFB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92129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115622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D91BA-9A79-48E4-9EB2-826B57C8DA51}"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2679686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1476734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963786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341803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2185184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CA8944-870C-4C77-A776-777252E7AFB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185529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A8944-870C-4C77-A776-777252E7AFB9}"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579018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CA8944-870C-4C77-A776-777252E7AFB9}"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1708269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A8944-870C-4C77-A776-777252E7AFB9}"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783798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A8944-870C-4C77-A776-777252E7AFB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1092969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CA8944-870C-4C77-A776-777252E7AFB9}"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2620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ED91BA-9A79-48E4-9EB2-826B57C8DA51}"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3055159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593277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CA8944-870C-4C77-A776-777252E7AFB9}"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D1E302-ACDD-4197-B70C-711BBF723FD8}" type="slidenum">
              <a:rPr lang="en-US" smtClean="0"/>
              <a:t>‹#›</a:t>
            </a:fld>
            <a:endParaRPr lang="en-US"/>
          </a:p>
        </p:txBody>
      </p:sp>
    </p:spTree>
    <p:extLst>
      <p:ext uri="{BB962C8B-B14F-4D97-AF65-F5344CB8AC3E}">
        <p14:creationId xmlns:p14="http://schemas.microsoft.com/office/powerpoint/2010/main" val="3334324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3" name="Picture 11" descr="nahb_blue_splash"/>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tx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08163" y="3495675"/>
            <a:ext cx="6853237" cy="409575"/>
          </a:xfrm>
        </p:spPr>
        <p:txBody>
          <a:bodyPr/>
          <a:lstStyle>
            <a:lvl1pPr>
              <a:defRPr sz="2100" cap="all">
                <a:solidFill>
                  <a:schemeClr val="tx1"/>
                </a:solidFill>
              </a:defRPr>
            </a:lvl1pPr>
          </a:lstStyle>
          <a:p>
            <a:r>
              <a:rPr lang="en-US"/>
              <a:t>Click to edit Master subtitle style</a:t>
            </a:r>
            <a:endParaRPr lang="en-US" dirty="0"/>
          </a:p>
        </p:txBody>
      </p:sp>
    </p:spTree>
    <p:extLst>
      <p:ext uri="{BB962C8B-B14F-4D97-AF65-F5344CB8AC3E}">
        <p14:creationId xmlns:p14="http://schemas.microsoft.com/office/powerpoint/2010/main" val="4500171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p:txBody>
          <a:bodyPr/>
          <a:lstStyle>
            <a:lvl1pPr>
              <a:defRPr/>
            </a:lvl1pPr>
          </a:lstStyle>
          <a:p>
            <a:r>
              <a:rPr lang="en-US" dirty="0">
                <a:solidFill>
                  <a:srgbClr val="002663"/>
                </a:solidFill>
              </a:rPr>
              <a:t>Presentation Title</a:t>
            </a:r>
          </a:p>
        </p:txBody>
      </p:sp>
      <p:sp>
        <p:nvSpPr>
          <p:cNvPr id="5" name="Slide Number Placeholder 4"/>
          <p:cNvSpPr>
            <a:spLocks noGrp="1"/>
          </p:cNvSpPr>
          <p:nvPr>
            <p:ph type="sldNum" sz="quarter" idx="11"/>
          </p:nvPr>
        </p:nvSpPr>
        <p:spPr/>
        <p:txBody>
          <a:bodyPr/>
          <a:lstStyle>
            <a:lvl1pPr>
              <a:defRPr smtClean="0"/>
            </a:lvl1pPr>
          </a:lstStyle>
          <a:p>
            <a:fld id="{D31BD4CB-38A1-E74B-AEF9-31D555CA4665}"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30569818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ClipArt Placeholder 2"/>
          <p:cNvSpPr>
            <a:spLocks noGrp="1"/>
          </p:cNvSpPr>
          <p:nvPr>
            <p:ph type="clipArt" sz="half" idx="1"/>
          </p:nvPr>
        </p:nvSpPr>
        <p:spPr>
          <a:xfrm>
            <a:off x="479425" y="2012950"/>
            <a:ext cx="4016375" cy="3749675"/>
          </a:xfrm>
        </p:spPr>
        <p:txBody>
          <a:bodyPr/>
          <a:lstStyle/>
          <a:p>
            <a:r>
              <a:rPr lang="en-US" dirty="0"/>
              <a:t>Click icon to add clip art</a:t>
            </a:r>
          </a:p>
        </p:txBody>
      </p:sp>
      <p:sp>
        <p:nvSpPr>
          <p:cNvPr id="4" name="Text Placeholder 3"/>
          <p:cNvSpPr>
            <a:spLocks noGrp="1"/>
          </p:cNvSpPr>
          <p:nvPr>
            <p:ph type="body" sz="half" idx="2"/>
          </p:nvPr>
        </p:nvSpPr>
        <p:spPr>
          <a:xfrm>
            <a:off x="4648200" y="2012950"/>
            <a:ext cx="4016375" cy="3749675"/>
          </a:xfrm>
        </p:spPr>
        <p:txBody>
          <a:bodyPr/>
          <a:lstStyle>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solidFill>
                  <a:srgbClr val="002663"/>
                </a:solidFill>
              </a:rPr>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22CF365C-2278-D14F-884B-4D4842482A5D}"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2422361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411163"/>
            <a:ext cx="5684838" cy="881062"/>
          </a:xfrm>
        </p:spPr>
        <p:txBody>
          <a:bodyPr/>
          <a:lstStyle/>
          <a:p>
            <a:r>
              <a:rPr lang="en-US"/>
              <a:t>Click to edit Master title style</a:t>
            </a:r>
          </a:p>
        </p:txBody>
      </p:sp>
      <p:sp>
        <p:nvSpPr>
          <p:cNvPr id="3" name="Text Placeholder 2"/>
          <p:cNvSpPr>
            <a:spLocks noGrp="1"/>
          </p:cNvSpPr>
          <p:nvPr>
            <p:ph type="body" sz="half" idx="1"/>
          </p:nvPr>
        </p:nvSpPr>
        <p:spPr>
          <a:xfrm>
            <a:off x="479425" y="2012950"/>
            <a:ext cx="4016375" cy="3749675"/>
          </a:xfrm>
        </p:spPr>
        <p:txBody>
          <a:bodyPr/>
          <a:lstStyle/>
          <a:p>
            <a:pPr lvl="0"/>
            <a:r>
              <a:rPr lang="en-US"/>
              <a:t>Click to edit Master text styles</a:t>
            </a:r>
          </a:p>
          <a:p>
            <a:pPr lvl="1"/>
            <a:r>
              <a:rPr lang="en-US"/>
              <a:t>Second level</a:t>
            </a:r>
          </a:p>
          <a:p>
            <a:pPr lvl="2"/>
            <a:r>
              <a:rPr lang="en-US"/>
              <a:t>Third level</a:t>
            </a:r>
          </a:p>
        </p:txBody>
      </p:sp>
      <p:sp>
        <p:nvSpPr>
          <p:cNvPr id="4" name="Chart Placeholder 3"/>
          <p:cNvSpPr>
            <a:spLocks noGrp="1"/>
          </p:cNvSpPr>
          <p:nvPr>
            <p:ph type="chart" sz="half" idx="2"/>
          </p:nvPr>
        </p:nvSpPr>
        <p:spPr>
          <a:xfrm>
            <a:off x="4648200" y="2012950"/>
            <a:ext cx="4016375" cy="3749675"/>
          </a:xfrm>
        </p:spPr>
        <p:txBody>
          <a:bodyPr/>
          <a:lstStyle/>
          <a:p>
            <a:r>
              <a:rPr lang="en-US" dirty="0"/>
              <a:t>Click icon to add chart</a:t>
            </a:r>
          </a:p>
        </p:txBody>
      </p:sp>
      <p:sp>
        <p:nvSpPr>
          <p:cNvPr id="5" name="Footer Placeholder 4"/>
          <p:cNvSpPr>
            <a:spLocks noGrp="1"/>
          </p:cNvSpPr>
          <p:nvPr>
            <p:ph type="ftr" sz="quarter" idx="10"/>
          </p:nvPr>
        </p:nvSpPr>
        <p:spPr>
          <a:xfrm>
            <a:off x="6394450" y="422275"/>
            <a:ext cx="2006600" cy="228600"/>
          </a:xfrm>
        </p:spPr>
        <p:txBody>
          <a:bodyPr/>
          <a:lstStyle>
            <a:lvl1pPr>
              <a:defRPr/>
            </a:lvl1pPr>
          </a:lstStyle>
          <a:p>
            <a:r>
              <a:rPr lang="en-US" dirty="0">
                <a:solidFill>
                  <a:srgbClr val="002663"/>
                </a:solidFill>
              </a:rPr>
              <a:t>Presentation Title</a:t>
            </a:r>
          </a:p>
        </p:txBody>
      </p:sp>
      <p:sp>
        <p:nvSpPr>
          <p:cNvPr id="6" name="Slide Number Placeholder 5"/>
          <p:cNvSpPr>
            <a:spLocks noGrp="1"/>
          </p:cNvSpPr>
          <p:nvPr>
            <p:ph type="sldNum" sz="quarter" idx="11"/>
          </p:nvPr>
        </p:nvSpPr>
        <p:spPr>
          <a:xfrm>
            <a:off x="8458200" y="422275"/>
            <a:ext cx="198438" cy="228600"/>
          </a:xfrm>
        </p:spPr>
        <p:txBody>
          <a:bodyPr/>
          <a:lstStyle>
            <a:lvl1pPr>
              <a:defRPr smtClean="0"/>
            </a:lvl1pPr>
          </a:lstStyle>
          <a:p>
            <a:fld id="{E0F0CC84-B755-0B41-BF72-39F26596BC4C}" type="slidenum">
              <a:rPr lang="en-US">
                <a:solidFill>
                  <a:srgbClr val="002663"/>
                </a:solidFill>
              </a:rPr>
              <a:pPr/>
              <a:t>‹#›</a:t>
            </a:fld>
            <a:endParaRPr lang="en-US" dirty="0">
              <a:solidFill>
                <a:srgbClr val="002663"/>
              </a:solidFill>
            </a:endParaRPr>
          </a:p>
        </p:txBody>
      </p:sp>
    </p:spTree>
    <p:extLst>
      <p:ext uri="{BB962C8B-B14F-4D97-AF65-F5344CB8AC3E}">
        <p14:creationId xmlns:p14="http://schemas.microsoft.com/office/powerpoint/2010/main" val="3785193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descr="nahb_white_first_end"/>
          <p:cNvPicPr>
            <a:picLocks noChangeAspect="1" noChangeArrowheads="1"/>
          </p:cNvPicPr>
          <p:nvPr userDrawn="1"/>
        </p:nvPicPr>
        <p:blipFill>
          <a:blip r:embed="rId2"/>
          <a:srcRect/>
          <a:stretch>
            <a:fillRect/>
          </a:stretch>
        </p:blipFill>
        <p:spPr bwMode="auto">
          <a:xfrm>
            <a:off x="0" y="0"/>
            <a:ext cx="9145588" cy="6859588"/>
          </a:xfrm>
          <a:prstGeom prst="rect">
            <a:avLst/>
          </a:prstGeom>
          <a:noFill/>
        </p:spPr>
      </p:pic>
      <p:sp>
        <p:nvSpPr>
          <p:cNvPr id="3074" name="Rectangle 2"/>
          <p:cNvSpPr>
            <a:spLocks noGrp="1" noChangeArrowheads="1"/>
          </p:cNvSpPr>
          <p:nvPr>
            <p:ph type="ctrTitle"/>
          </p:nvPr>
        </p:nvSpPr>
        <p:spPr>
          <a:xfrm>
            <a:off x="1808163" y="2762250"/>
            <a:ext cx="6858000" cy="685800"/>
          </a:xfrm>
        </p:spPr>
        <p:txBody>
          <a:bodyPr/>
          <a:lstStyle>
            <a:lvl1pPr>
              <a:defRPr sz="41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589953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a:defRPr>
                <a:latin typeface="Arial" charset="0"/>
                <a:ea typeface="+mn-ea"/>
                <a:cs typeface="+mn-cs"/>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2663"/>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2127FB6-CF43-4FDD-9D4A-94F9656BF345}" type="slidenum">
              <a:rPr lang="en-US">
                <a:solidFill>
                  <a:srgbClr val="002663"/>
                </a:solidFill>
              </a:rPr>
              <a:pPr>
                <a:defRPr/>
              </a:pPr>
              <a:t>‹#›</a:t>
            </a:fld>
            <a:endParaRPr lang="en-US" dirty="0">
              <a:solidFill>
                <a:srgbClr val="002663"/>
              </a:solidFill>
            </a:endParaRPr>
          </a:p>
        </p:txBody>
      </p:sp>
    </p:spTree>
    <p:extLst>
      <p:ext uri="{BB962C8B-B14F-4D97-AF65-F5344CB8AC3E}">
        <p14:creationId xmlns:p14="http://schemas.microsoft.com/office/powerpoint/2010/main" val="3281390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2663"/>
              </a:solidFill>
            </a:endParaRPr>
          </a:p>
        </p:txBody>
      </p:sp>
      <p:sp>
        <p:nvSpPr>
          <p:cNvPr id="4" name="Rectangle 6"/>
          <p:cNvSpPr>
            <a:spLocks noGrp="1" noChangeArrowheads="1"/>
          </p:cNvSpPr>
          <p:nvPr>
            <p:ph type="sldNum" sz="quarter" idx="12"/>
          </p:nvPr>
        </p:nvSpPr>
        <p:spPr/>
        <p:txBody>
          <a:bodyPr/>
          <a:lstStyle>
            <a:lvl1pPr>
              <a:defRPr/>
            </a:lvl1pPr>
          </a:lstStyle>
          <a:p>
            <a:pPr>
              <a:defRPr/>
            </a:pPr>
            <a:fld id="{6E928EAD-3134-44BD-A34D-7342D5302EEA}" type="slidenum">
              <a:rPr lang="en-US">
                <a:solidFill>
                  <a:srgbClr val="002663"/>
                </a:solidFill>
              </a:rPr>
              <a:pPr>
                <a:defRPr/>
              </a:pPr>
              <a:t>‹#›</a:t>
            </a:fld>
            <a:endParaRPr lang="en-US">
              <a:solidFill>
                <a:srgbClr val="002663"/>
              </a:solidFill>
            </a:endParaRPr>
          </a:p>
        </p:txBody>
      </p:sp>
    </p:spTree>
    <p:extLst>
      <p:ext uri="{BB962C8B-B14F-4D97-AF65-F5344CB8AC3E}">
        <p14:creationId xmlns:p14="http://schemas.microsoft.com/office/powerpoint/2010/main" val="1589012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3C5327-BC22-4971-A3EB-690D6B5D5BCE}" type="datetimeFigureOut">
              <a:rPr lang="en-US" smtClean="0">
                <a:solidFill>
                  <a:srgbClr val="FFFFFF"/>
                </a:solidFill>
                <a:latin typeface="Arial"/>
                <a:ea typeface="ＭＳ Ｐゴシック"/>
              </a:rPr>
              <a:pPr/>
              <a:t>11/10/2025</a:t>
            </a:fld>
            <a:endParaRPr lang="en-US">
              <a:solidFill>
                <a:srgbClr val="FFFFFF"/>
              </a:solidFill>
              <a:latin typeface="Arial"/>
              <a:ea typeface="ＭＳ Ｐゴシック"/>
            </a:endParaRPr>
          </a:p>
        </p:txBody>
      </p:sp>
      <p:sp>
        <p:nvSpPr>
          <p:cNvPr id="6" name="Footer Placeholder 5"/>
          <p:cNvSpPr>
            <a:spLocks noGrp="1"/>
          </p:cNvSpPr>
          <p:nvPr>
            <p:ph type="ftr" sz="quarter" idx="11"/>
          </p:nvPr>
        </p:nvSpPr>
        <p:spPr/>
        <p:txBody>
          <a:bodyPr/>
          <a:lstStyle/>
          <a:p>
            <a:endParaRPr lang="en-US">
              <a:solidFill>
                <a:srgbClr val="002663"/>
              </a:solidFill>
            </a:endParaRPr>
          </a:p>
        </p:txBody>
      </p:sp>
      <p:sp>
        <p:nvSpPr>
          <p:cNvPr id="7" name="Slide Number Placeholder 6"/>
          <p:cNvSpPr>
            <a:spLocks noGrp="1"/>
          </p:cNvSpPr>
          <p:nvPr>
            <p:ph type="sldNum" sz="quarter" idx="12"/>
          </p:nvPr>
        </p:nvSpPr>
        <p:spPr/>
        <p:txBody>
          <a:bodyPr/>
          <a:lstStyle/>
          <a:p>
            <a:fld id="{CC6E6A5A-BB5B-47E5-8921-D4B30C11DE35}" type="slidenum">
              <a:rPr lang="en-US" smtClean="0">
                <a:solidFill>
                  <a:srgbClr val="002663"/>
                </a:solidFill>
              </a:rPr>
              <a:pPr/>
              <a:t>‹#›</a:t>
            </a:fld>
            <a:endParaRPr lang="en-US">
              <a:solidFill>
                <a:srgbClr val="002663"/>
              </a:solidFill>
            </a:endParaRPr>
          </a:p>
        </p:txBody>
      </p:sp>
    </p:spTree>
    <p:extLst>
      <p:ext uri="{BB962C8B-B14F-4D97-AF65-F5344CB8AC3E}">
        <p14:creationId xmlns:p14="http://schemas.microsoft.com/office/powerpoint/2010/main" val="133203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ED91BA-9A79-48E4-9EB2-826B57C8DA51}"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6257D-E263-4E57-B870-C5379008C4F7}" type="slidenum">
              <a:rPr lang="en-US" smtClean="0"/>
              <a:t>‹#›</a:t>
            </a:fld>
            <a:endParaRPr lang="en-US"/>
          </a:p>
        </p:txBody>
      </p:sp>
    </p:spTree>
    <p:extLst>
      <p:ext uri="{BB962C8B-B14F-4D97-AF65-F5344CB8AC3E}">
        <p14:creationId xmlns:p14="http://schemas.microsoft.com/office/powerpoint/2010/main" val="356479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image" Target="../media/image1.png"/><Relationship Id="rId4" Type="http://schemas.openxmlformats.org/officeDocument/2006/relationships/slideLayout" Target="../slideLayouts/slideLayout85.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D91BA-9A79-48E4-9EB2-826B57C8DA51}" type="datetimeFigureOut">
              <a:rPr lang="en-US" smtClean="0"/>
              <a:t>11/10/2025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6257D-E263-4E57-B870-C5379008C4F7}" type="slidenum">
              <a:rPr lang="en-US" smtClean="0"/>
              <a:t>‹#›</a:t>
            </a:fld>
            <a:endParaRPr lang="en-US"/>
          </a:p>
        </p:txBody>
      </p:sp>
    </p:spTree>
    <p:extLst>
      <p:ext uri="{BB962C8B-B14F-4D97-AF65-F5344CB8AC3E}">
        <p14:creationId xmlns:p14="http://schemas.microsoft.com/office/powerpoint/2010/main" val="3783432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5588" cy="6858000"/>
            <a:chOff x="0" y="0"/>
            <a:chExt cx="5761" cy="4320"/>
          </a:xfrm>
        </p:grpSpPr>
        <p:sp>
          <p:nvSpPr>
            <p:cNvPr id="1031" name="Rectangle 7"/>
            <p:cNvSpPr>
              <a:spLocks noChangeArrowheads="1"/>
            </p:cNvSpPr>
            <p:nvPr userDrawn="1"/>
          </p:nvSpPr>
          <p:spPr bwMode="auto">
            <a:xfrm>
              <a:off x="0" y="0"/>
              <a:ext cx="5760" cy="4320"/>
            </a:xfrm>
            <a:prstGeom prst="rect">
              <a:avLst/>
            </a:prstGeom>
            <a:solidFill>
              <a:schemeClr val="tx1"/>
            </a:solidFill>
            <a:ln w="9525">
              <a:noFill/>
              <a:miter lim="800000"/>
              <a:headEnd/>
              <a:tailEnd/>
            </a:ln>
          </p:spPr>
          <p:txBody>
            <a:bodyPr wrap="none" anchor="ctr">
              <a:prstTxWarp prst="textNoShape">
                <a:avLst/>
              </a:prstTxWarp>
            </a:bodyPr>
            <a:lstStyle/>
            <a:p>
              <a:endParaRPr lang="en-US" dirty="0">
                <a:solidFill>
                  <a:srgbClr val="FFFFFF"/>
                </a:solidFill>
                <a:latin typeface="Arial"/>
                <a:ea typeface="ＭＳ Ｐゴシック"/>
              </a:endParaRPr>
            </a:p>
          </p:txBody>
        </p:sp>
        <p:pic>
          <p:nvPicPr>
            <p:cNvPr id="1043" name="Picture 19" descr="nahb_blue_bottom"/>
            <p:cNvPicPr>
              <a:picLocks noChangeAspect="1" noChangeArrowheads="1"/>
            </p:cNvPicPr>
            <p:nvPr userDrawn="1"/>
          </p:nvPicPr>
          <p:blipFill>
            <a:blip r:embed="rId10"/>
            <a:srcRect/>
            <a:stretch>
              <a:fillRect/>
            </a:stretch>
          </p:blipFill>
          <p:spPr bwMode="auto">
            <a:xfrm>
              <a:off x="0" y="3687"/>
              <a:ext cx="5761" cy="633"/>
            </a:xfrm>
            <a:prstGeom prst="rect">
              <a:avLst/>
            </a:prstGeom>
            <a:noFill/>
          </p:spPr>
        </p:pic>
      </p:grpSp>
      <p:sp>
        <p:nvSpPr>
          <p:cNvPr id="1026" name="Rectangle 2"/>
          <p:cNvSpPr>
            <a:spLocks noGrp="1" noChangeArrowheads="1"/>
          </p:cNvSpPr>
          <p:nvPr>
            <p:ph type="title"/>
          </p:nvPr>
        </p:nvSpPr>
        <p:spPr bwMode="auto">
          <a:xfrm>
            <a:off x="479425" y="411163"/>
            <a:ext cx="5684838" cy="881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79425" y="2012950"/>
            <a:ext cx="8185150" cy="3749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6394450" y="422275"/>
            <a:ext cx="2006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chemeClr val="bg2"/>
                </a:solidFill>
              </a:defRPr>
            </a:lvl1pPr>
          </a:lstStyle>
          <a:p>
            <a:r>
              <a:rPr lang="en-US" dirty="0">
                <a:solidFill>
                  <a:srgbClr val="002663"/>
                </a:solidFill>
                <a:latin typeface="Arial"/>
                <a:ea typeface="ＭＳ Ｐゴシック"/>
              </a:rPr>
              <a:t>Presentation Title</a:t>
            </a:r>
          </a:p>
        </p:txBody>
      </p:sp>
      <p:sp>
        <p:nvSpPr>
          <p:cNvPr id="1030" name="Rectangle 6"/>
          <p:cNvSpPr>
            <a:spLocks noGrp="1" noChangeArrowheads="1"/>
          </p:cNvSpPr>
          <p:nvPr>
            <p:ph type="sldNum" sz="quarter" idx="4"/>
          </p:nvPr>
        </p:nvSpPr>
        <p:spPr bwMode="auto">
          <a:xfrm>
            <a:off x="8458200" y="422275"/>
            <a:ext cx="198438"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b="1">
                <a:solidFill>
                  <a:schemeClr val="bg2"/>
                </a:solidFill>
              </a:defRPr>
            </a:lvl1pPr>
          </a:lstStyle>
          <a:p>
            <a:fld id="{AD5ED7F4-484A-D84D-8A01-AA8A89AB39F1}" type="slidenum">
              <a:rPr lang="en-US" smtClean="0">
                <a:solidFill>
                  <a:srgbClr val="002663"/>
                </a:solidFill>
                <a:latin typeface="Arial"/>
                <a:ea typeface="ＭＳ Ｐゴシック"/>
              </a:rPr>
              <a:pPr/>
              <a:t>‹#›</a:t>
            </a:fld>
            <a:endParaRPr lang="en-US" dirty="0">
              <a:solidFill>
                <a:srgbClr val="002663"/>
              </a:solidFill>
              <a:latin typeface="Arial"/>
              <a:ea typeface="ＭＳ Ｐゴシック"/>
            </a:endParaRPr>
          </a:p>
        </p:txBody>
      </p:sp>
    </p:spTree>
    <p:extLst>
      <p:ext uri="{BB962C8B-B14F-4D97-AF65-F5344CB8AC3E}">
        <p14:creationId xmlns:p14="http://schemas.microsoft.com/office/powerpoint/2010/main" val="3651372007"/>
      </p:ext>
    </p:extLst>
  </p:cSld>
  <p:clrMap bg1="dk2" tx1="lt1" bg2="dk1" tx2="lt2" accent1="accent1" accent2="accent2" accent3="accent3" accent4="accent4" accent5="accent5" accent6="accent6" hlink="hlink" folHlink="folHlink"/>
  <p:sldLayoutIdLst>
    <p:sldLayoutId id="2147490004" r:id="rId1"/>
    <p:sldLayoutId id="2147490005" r:id="rId2"/>
    <p:sldLayoutId id="2147490006" r:id="rId3"/>
    <p:sldLayoutId id="2147490007" r:id="rId4"/>
    <p:sldLayoutId id="2147490008" r:id="rId5"/>
    <p:sldLayoutId id="2147490009" r:id="rId6"/>
    <p:sldLayoutId id="2147490010" r:id="rId7"/>
    <p:sldLayoutId id="2147490011" r:id="rId8"/>
  </p:sldLayoutIdLst>
  <p:hf hd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9pPr>
    </p:titleStyle>
    <p:bodyStyle>
      <a:lvl1pPr algn="l" rtl="0" eaLnBrk="1" fontAlgn="base" hangingPunct="1">
        <a:lnSpc>
          <a:spcPct val="95000"/>
        </a:lnSpc>
        <a:spcBef>
          <a:spcPct val="0"/>
        </a:spcBef>
        <a:spcAft>
          <a:spcPct val="50000"/>
        </a:spcAft>
        <a:defRPr>
          <a:solidFill>
            <a:schemeClr val="bg2"/>
          </a:solidFill>
          <a:latin typeface="+mn-lt"/>
          <a:ea typeface="+mn-ea"/>
          <a:cs typeface="+mn-cs"/>
        </a:defRPr>
      </a:lvl1pPr>
      <a:lvl2pPr marL="190500" indent="-188913" algn="l" rtl="0" eaLnBrk="1" fontAlgn="base" hangingPunct="1">
        <a:lnSpc>
          <a:spcPct val="95000"/>
        </a:lnSpc>
        <a:spcBef>
          <a:spcPct val="0"/>
        </a:spcBef>
        <a:spcAft>
          <a:spcPct val="50000"/>
        </a:spcAft>
        <a:buFont typeface="Times" charset="0"/>
        <a:buChar char="•"/>
        <a:defRPr>
          <a:solidFill>
            <a:schemeClr val="bg2"/>
          </a:solidFill>
          <a:latin typeface="+mn-lt"/>
          <a:ea typeface="+mn-ea"/>
        </a:defRPr>
      </a:lvl2pPr>
      <a:lvl3pPr marL="838200" indent="-236538" algn="l" rtl="0" eaLnBrk="1" fontAlgn="base" hangingPunct="1">
        <a:lnSpc>
          <a:spcPct val="50000"/>
        </a:lnSpc>
        <a:spcBef>
          <a:spcPct val="0"/>
        </a:spcBef>
        <a:spcAft>
          <a:spcPct val="50000"/>
        </a:spcAft>
        <a:buChar char="–"/>
        <a:defRPr>
          <a:solidFill>
            <a:schemeClr val="bg2"/>
          </a:solidFill>
          <a:latin typeface="+mn-lt"/>
          <a:ea typeface="+mn-ea"/>
        </a:defRPr>
      </a:lvl3pPr>
      <a:lvl4pPr marL="1639888" indent="-228600" algn="l" rtl="0" eaLnBrk="1" fontAlgn="base" hangingPunct="1">
        <a:spcBef>
          <a:spcPct val="20000"/>
        </a:spcBef>
        <a:spcAft>
          <a:spcPct val="0"/>
        </a:spcAft>
        <a:buChar char="–"/>
        <a:defRPr>
          <a:solidFill>
            <a:schemeClr val="bg1"/>
          </a:solidFill>
          <a:latin typeface="+mn-lt"/>
          <a:ea typeface="+mn-ea"/>
        </a:defRPr>
      </a:lvl4pPr>
      <a:lvl5pPr marL="2058988" indent="-228600" algn="l" rtl="0" eaLnBrk="1" fontAlgn="base" hangingPunct="1">
        <a:spcBef>
          <a:spcPct val="20000"/>
        </a:spcBef>
        <a:spcAft>
          <a:spcPct val="0"/>
        </a:spcAft>
        <a:buChar char="»"/>
        <a:defRPr>
          <a:solidFill>
            <a:schemeClr val="bg1"/>
          </a:solidFill>
          <a:latin typeface="+mn-lt"/>
          <a:ea typeface="+mn-ea"/>
        </a:defRPr>
      </a:lvl5pPr>
      <a:lvl6pPr marL="2516188" indent="-228600" algn="l" rtl="0" eaLnBrk="1" fontAlgn="base" hangingPunct="1">
        <a:spcBef>
          <a:spcPct val="20000"/>
        </a:spcBef>
        <a:spcAft>
          <a:spcPct val="0"/>
        </a:spcAft>
        <a:buChar char="»"/>
        <a:defRPr>
          <a:solidFill>
            <a:schemeClr val="bg1"/>
          </a:solidFill>
          <a:latin typeface="+mn-lt"/>
          <a:ea typeface="+mn-ea"/>
        </a:defRPr>
      </a:lvl6pPr>
      <a:lvl7pPr marL="2973388" indent="-228600" algn="l" rtl="0" eaLnBrk="1" fontAlgn="base" hangingPunct="1">
        <a:spcBef>
          <a:spcPct val="20000"/>
        </a:spcBef>
        <a:spcAft>
          <a:spcPct val="0"/>
        </a:spcAft>
        <a:buChar char="»"/>
        <a:defRPr>
          <a:solidFill>
            <a:schemeClr val="bg1"/>
          </a:solidFill>
          <a:latin typeface="+mn-lt"/>
          <a:ea typeface="+mn-ea"/>
        </a:defRPr>
      </a:lvl7pPr>
      <a:lvl8pPr marL="3430588" indent="-228600" algn="l" rtl="0" eaLnBrk="1" fontAlgn="base" hangingPunct="1">
        <a:spcBef>
          <a:spcPct val="20000"/>
        </a:spcBef>
        <a:spcAft>
          <a:spcPct val="0"/>
        </a:spcAft>
        <a:buChar char="»"/>
        <a:defRPr>
          <a:solidFill>
            <a:schemeClr val="bg1"/>
          </a:solidFill>
          <a:latin typeface="+mn-lt"/>
          <a:ea typeface="+mn-ea"/>
        </a:defRPr>
      </a:lvl8pPr>
      <a:lvl9pPr marL="3887788"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5588" cy="6858000"/>
            <a:chOff x="0" y="0"/>
            <a:chExt cx="5761" cy="4320"/>
          </a:xfrm>
        </p:grpSpPr>
        <p:sp>
          <p:nvSpPr>
            <p:cNvPr id="1031" name="Rectangle 7"/>
            <p:cNvSpPr>
              <a:spLocks noChangeArrowheads="1"/>
            </p:cNvSpPr>
            <p:nvPr userDrawn="1"/>
          </p:nvSpPr>
          <p:spPr bwMode="auto">
            <a:xfrm>
              <a:off x="0" y="0"/>
              <a:ext cx="5760" cy="4320"/>
            </a:xfrm>
            <a:prstGeom prst="rect">
              <a:avLst/>
            </a:prstGeom>
            <a:solidFill>
              <a:schemeClr val="tx1"/>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dirty="0">
                <a:solidFill>
                  <a:srgbClr val="FFFFFF"/>
                </a:solidFill>
              </a:endParaRPr>
            </a:p>
          </p:txBody>
        </p:sp>
        <p:pic>
          <p:nvPicPr>
            <p:cNvPr id="1043" name="Picture 19" descr="nahb_blue_bottom"/>
            <p:cNvPicPr>
              <a:picLocks noChangeAspect="1" noChangeArrowheads="1"/>
            </p:cNvPicPr>
            <p:nvPr userDrawn="1"/>
          </p:nvPicPr>
          <p:blipFill>
            <a:blip r:embed="rId10"/>
            <a:srcRect/>
            <a:stretch>
              <a:fillRect/>
            </a:stretch>
          </p:blipFill>
          <p:spPr bwMode="auto">
            <a:xfrm>
              <a:off x="0" y="3687"/>
              <a:ext cx="5761" cy="633"/>
            </a:xfrm>
            <a:prstGeom prst="rect">
              <a:avLst/>
            </a:prstGeom>
            <a:noFill/>
          </p:spPr>
        </p:pic>
      </p:grpSp>
      <p:sp>
        <p:nvSpPr>
          <p:cNvPr id="1026" name="Rectangle 2"/>
          <p:cNvSpPr>
            <a:spLocks noGrp="1" noChangeArrowheads="1"/>
          </p:cNvSpPr>
          <p:nvPr>
            <p:ph type="title"/>
          </p:nvPr>
        </p:nvSpPr>
        <p:spPr bwMode="auto">
          <a:xfrm>
            <a:off x="479425" y="411163"/>
            <a:ext cx="5684838" cy="881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79426" y="2012952"/>
            <a:ext cx="8185150" cy="3749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6394450" y="422275"/>
            <a:ext cx="2006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chemeClr val="bg2"/>
                </a:solidFill>
              </a:defRPr>
            </a:lvl1pPr>
          </a:lstStyle>
          <a:p>
            <a:pPr eaLnBrk="0" fontAlgn="base" hangingPunct="0">
              <a:spcBef>
                <a:spcPct val="0"/>
              </a:spcBef>
              <a:spcAft>
                <a:spcPct val="0"/>
              </a:spcAft>
            </a:pPr>
            <a:r>
              <a:rPr lang="en-US" dirty="0">
                <a:solidFill>
                  <a:srgbClr val="002663"/>
                </a:solidFill>
              </a:rPr>
              <a:t>Presentation Title</a:t>
            </a:r>
          </a:p>
        </p:txBody>
      </p:sp>
      <p:sp>
        <p:nvSpPr>
          <p:cNvPr id="1030" name="Rectangle 6"/>
          <p:cNvSpPr>
            <a:spLocks noGrp="1" noChangeArrowheads="1"/>
          </p:cNvSpPr>
          <p:nvPr>
            <p:ph type="sldNum" sz="quarter" idx="4"/>
          </p:nvPr>
        </p:nvSpPr>
        <p:spPr bwMode="auto">
          <a:xfrm>
            <a:off x="8458200" y="422275"/>
            <a:ext cx="198438"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b="1">
                <a:solidFill>
                  <a:schemeClr val="bg2"/>
                </a:solidFill>
              </a:defRPr>
            </a:lvl1pPr>
          </a:lstStyle>
          <a:p>
            <a:pPr eaLnBrk="0" fontAlgn="base" hangingPunct="0">
              <a:spcBef>
                <a:spcPct val="0"/>
              </a:spcBef>
              <a:spcAft>
                <a:spcPct val="0"/>
              </a:spcAft>
            </a:pPr>
            <a:fld id="{AD5ED7F4-484A-D84D-8A01-AA8A89AB39F1}" type="slidenum">
              <a:rPr lang="en-US" smtClean="0">
                <a:solidFill>
                  <a:srgbClr val="002663"/>
                </a:solidFill>
              </a:rPr>
              <a:pPr eaLnBrk="0" fontAlgn="base" hangingPunct="0">
                <a:spcBef>
                  <a:spcPct val="0"/>
                </a:spcBef>
                <a:spcAft>
                  <a:spcPct val="0"/>
                </a:spcAft>
              </a:pPr>
              <a:t>‹#›</a:t>
            </a:fld>
            <a:endParaRPr lang="en-US" dirty="0">
              <a:solidFill>
                <a:srgbClr val="002663"/>
              </a:solidFill>
            </a:endParaRPr>
          </a:p>
        </p:txBody>
      </p:sp>
    </p:spTree>
    <p:extLst>
      <p:ext uri="{BB962C8B-B14F-4D97-AF65-F5344CB8AC3E}">
        <p14:creationId xmlns:p14="http://schemas.microsoft.com/office/powerpoint/2010/main" val="2364787995"/>
      </p:ext>
    </p:extLst>
  </p:cSld>
  <p:clrMap bg1="dk2" tx1="lt1" bg2="dk1" tx2="lt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Lst>
  <p:hf hd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9pPr>
    </p:titleStyle>
    <p:bodyStyle>
      <a:lvl1pPr algn="l" rtl="0" eaLnBrk="1" fontAlgn="base" hangingPunct="1">
        <a:lnSpc>
          <a:spcPct val="95000"/>
        </a:lnSpc>
        <a:spcBef>
          <a:spcPct val="0"/>
        </a:spcBef>
        <a:spcAft>
          <a:spcPct val="50000"/>
        </a:spcAft>
        <a:defRPr>
          <a:solidFill>
            <a:schemeClr val="bg2"/>
          </a:solidFill>
          <a:latin typeface="+mn-lt"/>
          <a:ea typeface="+mn-ea"/>
          <a:cs typeface="+mn-cs"/>
        </a:defRPr>
      </a:lvl1pPr>
      <a:lvl2pPr marL="190500" indent="-188913" algn="l" rtl="0" eaLnBrk="1" fontAlgn="base" hangingPunct="1">
        <a:lnSpc>
          <a:spcPct val="95000"/>
        </a:lnSpc>
        <a:spcBef>
          <a:spcPct val="0"/>
        </a:spcBef>
        <a:spcAft>
          <a:spcPct val="50000"/>
        </a:spcAft>
        <a:buFont typeface="Times" charset="0"/>
        <a:buChar char="•"/>
        <a:defRPr>
          <a:solidFill>
            <a:schemeClr val="bg2"/>
          </a:solidFill>
          <a:latin typeface="+mn-lt"/>
          <a:ea typeface="+mn-ea"/>
        </a:defRPr>
      </a:lvl2pPr>
      <a:lvl3pPr marL="838200" indent="-236538" algn="l" rtl="0" eaLnBrk="1" fontAlgn="base" hangingPunct="1">
        <a:lnSpc>
          <a:spcPct val="50000"/>
        </a:lnSpc>
        <a:spcBef>
          <a:spcPct val="0"/>
        </a:spcBef>
        <a:spcAft>
          <a:spcPct val="50000"/>
        </a:spcAft>
        <a:buChar char="–"/>
        <a:defRPr>
          <a:solidFill>
            <a:schemeClr val="bg2"/>
          </a:solidFill>
          <a:latin typeface="+mn-lt"/>
          <a:ea typeface="+mn-ea"/>
        </a:defRPr>
      </a:lvl3pPr>
      <a:lvl4pPr marL="1639888" indent="-228600" algn="l" rtl="0" eaLnBrk="1" fontAlgn="base" hangingPunct="1">
        <a:spcBef>
          <a:spcPct val="20000"/>
        </a:spcBef>
        <a:spcAft>
          <a:spcPct val="0"/>
        </a:spcAft>
        <a:buChar char="–"/>
        <a:defRPr>
          <a:solidFill>
            <a:schemeClr val="bg1"/>
          </a:solidFill>
          <a:latin typeface="+mn-lt"/>
          <a:ea typeface="+mn-ea"/>
        </a:defRPr>
      </a:lvl4pPr>
      <a:lvl5pPr marL="2058988" indent="-228600" algn="l" rtl="0" eaLnBrk="1" fontAlgn="base" hangingPunct="1">
        <a:spcBef>
          <a:spcPct val="20000"/>
        </a:spcBef>
        <a:spcAft>
          <a:spcPct val="0"/>
        </a:spcAft>
        <a:buChar char="»"/>
        <a:defRPr>
          <a:solidFill>
            <a:schemeClr val="bg1"/>
          </a:solidFill>
          <a:latin typeface="+mn-lt"/>
          <a:ea typeface="+mn-ea"/>
        </a:defRPr>
      </a:lvl5pPr>
      <a:lvl6pPr marL="2516188" indent="-228600" algn="l" rtl="0" eaLnBrk="1" fontAlgn="base" hangingPunct="1">
        <a:spcBef>
          <a:spcPct val="20000"/>
        </a:spcBef>
        <a:spcAft>
          <a:spcPct val="0"/>
        </a:spcAft>
        <a:buChar char="»"/>
        <a:defRPr>
          <a:solidFill>
            <a:schemeClr val="bg1"/>
          </a:solidFill>
          <a:latin typeface="+mn-lt"/>
          <a:ea typeface="+mn-ea"/>
        </a:defRPr>
      </a:lvl6pPr>
      <a:lvl7pPr marL="2973388" indent="-228600" algn="l" rtl="0" eaLnBrk="1" fontAlgn="base" hangingPunct="1">
        <a:spcBef>
          <a:spcPct val="20000"/>
        </a:spcBef>
        <a:spcAft>
          <a:spcPct val="0"/>
        </a:spcAft>
        <a:buChar char="»"/>
        <a:defRPr>
          <a:solidFill>
            <a:schemeClr val="bg1"/>
          </a:solidFill>
          <a:latin typeface="+mn-lt"/>
          <a:ea typeface="+mn-ea"/>
        </a:defRPr>
      </a:lvl7pPr>
      <a:lvl8pPr marL="3430588" indent="-228600" algn="l" rtl="0" eaLnBrk="1" fontAlgn="base" hangingPunct="1">
        <a:spcBef>
          <a:spcPct val="20000"/>
        </a:spcBef>
        <a:spcAft>
          <a:spcPct val="0"/>
        </a:spcAft>
        <a:buChar char="»"/>
        <a:defRPr>
          <a:solidFill>
            <a:schemeClr val="bg1"/>
          </a:solidFill>
          <a:latin typeface="+mn-lt"/>
          <a:ea typeface="+mn-ea"/>
        </a:defRPr>
      </a:lvl8pPr>
      <a:lvl9pPr marL="3887788"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5588" cy="6858000"/>
            <a:chOff x="0" y="0"/>
            <a:chExt cx="5761" cy="4320"/>
          </a:xfrm>
        </p:grpSpPr>
        <p:sp>
          <p:nvSpPr>
            <p:cNvPr id="1031" name="Rectangle 7"/>
            <p:cNvSpPr>
              <a:spLocks noChangeArrowheads="1"/>
            </p:cNvSpPr>
            <p:nvPr userDrawn="1"/>
          </p:nvSpPr>
          <p:spPr bwMode="auto">
            <a:xfrm>
              <a:off x="0" y="0"/>
              <a:ext cx="5760" cy="4320"/>
            </a:xfrm>
            <a:prstGeom prst="rect">
              <a:avLst/>
            </a:prstGeom>
            <a:solidFill>
              <a:schemeClr val="tx1"/>
            </a:solidFill>
            <a:ln w="9525">
              <a:noFill/>
              <a:miter lim="800000"/>
              <a:headEnd/>
              <a:tailEnd/>
            </a:ln>
          </p:spPr>
          <p:txBody>
            <a:bodyPr wrap="none" anchor="ctr">
              <a:prstTxWarp prst="textNoShape">
                <a:avLst/>
              </a:prstTxWarp>
            </a:bodyPr>
            <a:lstStyle/>
            <a:p>
              <a:endParaRPr lang="en-US" sz="1800" dirty="0"/>
            </a:p>
          </p:txBody>
        </p:sp>
        <p:pic>
          <p:nvPicPr>
            <p:cNvPr id="1043" name="Picture 19" descr="nahb_blue_bottom"/>
            <p:cNvPicPr>
              <a:picLocks noChangeAspect="1" noChangeArrowheads="1"/>
            </p:cNvPicPr>
            <p:nvPr userDrawn="1"/>
          </p:nvPicPr>
          <p:blipFill>
            <a:blip r:embed="rId9"/>
            <a:srcRect/>
            <a:stretch>
              <a:fillRect/>
            </a:stretch>
          </p:blipFill>
          <p:spPr bwMode="auto">
            <a:xfrm>
              <a:off x="0" y="3687"/>
              <a:ext cx="5761" cy="633"/>
            </a:xfrm>
            <a:prstGeom prst="rect">
              <a:avLst/>
            </a:prstGeom>
            <a:noFill/>
          </p:spPr>
        </p:pic>
      </p:grpSp>
      <p:sp>
        <p:nvSpPr>
          <p:cNvPr id="1026" name="Rectangle 2"/>
          <p:cNvSpPr>
            <a:spLocks noGrp="1" noChangeArrowheads="1"/>
          </p:cNvSpPr>
          <p:nvPr>
            <p:ph type="title"/>
          </p:nvPr>
        </p:nvSpPr>
        <p:spPr bwMode="auto">
          <a:xfrm>
            <a:off x="479425" y="411163"/>
            <a:ext cx="5684838" cy="881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79426" y="2012952"/>
            <a:ext cx="8185150" cy="3749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6394450" y="422275"/>
            <a:ext cx="2006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chemeClr val="bg2"/>
                </a:solidFill>
              </a:defRPr>
            </a:lvl1pPr>
          </a:lstStyle>
          <a:p>
            <a:r>
              <a:rPr lang="en-US" dirty="0"/>
              <a:t>Presentation Title</a:t>
            </a:r>
          </a:p>
        </p:txBody>
      </p:sp>
      <p:sp>
        <p:nvSpPr>
          <p:cNvPr id="1030" name="Rectangle 6"/>
          <p:cNvSpPr>
            <a:spLocks noGrp="1" noChangeArrowheads="1"/>
          </p:cNvSpPr>
          <p:nvPr>
            <p:ph type="sldNum" sz="quarter" idx="4"/>
          </p:nvPr>
        </p:nvSpPr>
        <p:spPr bwMode="auto">
          <a:xfrm>
            <a:off x="8458200" y="422275"/>
            <a:ext cx="198438"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b="1">
                <a:solidFill>
                  <a:schemeClr val="bg2"/>
                </a:solidFill>
              </a:defRPr>
            </a:lvl1pPr>
          </a:lstStyle>
          <a:p>
            <a:fld id="{AD5ED7F4-484A-D84D-8A01-AA8A89AB39F1}" type="slidenum">
              <a:rPr lang="en-US" smtClean="0"/>
              <a:pPr/>
              <a:t>‹#›</a:t>
            </a:fld>
            <a:endParaRPr lang="en-US" dirty="0"/>
          </a:p>
        </p:txBody>
      </p:sp>
    </p:spTree>
    <p:extLst>
      <p:ext uri="{BB962C8B-B14F-4D97-AF65-F5344CB8AC3E}">
        <p14:creationId xmlns:p14="http://schemas.microsoft.com/office/powerpoint/2010/main" val="4274562712"/>
      </p:ext>
    </p:extLst>
  </p:cSld>
  <p:clrMap bg1="dk2" tx1="lt1" bg2="dk1" tx2="lt2" accent1="accent1" accent2="accent2" accent3="accent3" accent4="accent4" accent5="accent5" accent6="accent6" hlink="hlink" folHlink="folHlink"/>
  <p:sldLayoutIdLst>
    <p:sldLayoutId id="2147489837" r:id="rId1"/>
    <p:sldLayoutId id="2147489838" r:id="rId2"/>
    <p:sldLayoutId id="2147489839" r:id="rId3"/>
    <p:sldLayoutId id="2147489840" r:id="rId4"/>
    <p:sldLayoutId id="2147489841" r:id="rId5"/>
    <p:sldLayoutId id="2147489843" r:id="rId6"/>
    <p:sldLayoutId id="2147489844" r:id="rId7"/>
  </p:sldLayoutIdLst>
  <p:hf hd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9pPr>
    </p:titleStyle>
    <p:bodyStyle>
      <a:lvl1pPr algn="l" rtl="0" eaLnBrk="1" fontAlgn="base" hangingPunct="1">
        <a:lnSpc>
          <a:spcPct val="95000"/>
        </a:lnSpc>
        <a:spcBef>
          <a:spcPct val="0"/>
        </a:spcBef>
        <a:spcAft>
          <a:spcPct val="50000"/>
        </a:spcAft>
        <a:defRPr>
          <a:solidFill>
            <a:schemeClr val="bg2"/>
          </a:solidFill>
          <a:latin typeface="+mn-lt"/>
          <a:ea typeface="+mn-ea"/>
          <a:cs typeface="+mn-cs"/>
        </a:defRPr>
      </a:lvl1pPr>
      <a:lvl2pPr marL="190500" indent="-188913" algn="l" rtl="0" eaLnBrk="1" fontAlgn="base" hangingPunct="1">
        <a:lnSpc>
          <a:spcPct val="95000"/>
        </a:lnSpc>
        <a:spcBef>
          <a:spcPct val="0"/>
        </a:spcBef>
        <a:spcAft>
          <a:spcPct val="50000"/>
        </a:spcAft>
        <a:buFont typeface="Times" charset="0"/>
        <a:buChar char="•"/>
        <a:defRPr>
          <a:solidFill>
            <a:schemeClr val="bg2"/>
          </a:solidFill>
          <a:latin typeface="+mn-lt"/>
          <a:ea typeface="+mn-ea"/>
        </a:defRPr>
      </a:lvl2pPr>
      <a:lvl3pPr marL="838200" indent="-236538" algn="l" rtl="0" eaLnBrk="1" fontAlgn="base" hangingPunct="1">
        <a:lnSpc>
          <a:spcPct val="50000"/>
        </a:lnSpc>
        <a:spcBef>
          <a:spcPct val="0"/>
        </a:spcBef>
        <a:spcAft>
          <a:spcPct val="50000"/>
        </a:spcAft>
        <a:buChar char="–"/>
        <a:defRPr>
          <a:solidFill>
            <a:schemeClr val="bg2"/>
          </a:solidFill>
          <a:latin typeface="+mn-lt"/>
          <a:ea typeface="+mn-ea"/>
        </a:defRPr>
      </a:lvl3pPr>
      <a:lvl4pPr marL="1639888" indent="-228600" algn="l" rtl="0" eaLnBrk="1" fontAlgn="base" hangingPunct="1">
        <a:spcBef>
          <a:spcPct val="20000"/>
        </a:spcBef>
        <a:spcAft>
          <a:spcPct val="0"/>
        </a:spcAft>
        <a:buChar char="–"/>
        <a:defRPr>
          <a:solidFill>
            <a:schemeClr val="bg1"/>
          </a:solidFill>
          <a:latin typeface="+mn-lt"/>
          <a:ea typeface="+mn-ea"/>
        </a:defRPr>
      </a:lvl4pPr>
      <a:lvl5pPr marL="2058988" indent="-228600" algn="l" rtl="0" eaLnBrk="1" fontAlgn="base" hangingPunct="1">
        <a:spcBef>
          <a:spcPct val="20000"/>
        </a:spcBef>
        <a:spcAft>
          <a:spcPct val="0"/>
        </a:spcAft>
        <a:buChar char="»"/>
        <a:defRPr>
          <a:solidFill>
            <a:schemeClr val="bg1"/>
          </a:solidFill>
          <a:latin typeface="+mn-lt"/>
          <a:ea typeface="+mn-ea"/>
        </a:defRPr>
      </a:lvl5pPr>
      <a:lvl6pPr marL="2516188" indent="-228600" algn="l" rtl="0" eaLnBrk="1" fontAlgn="base" hangingPunct="1">
        <a:spcBef>
          <a:spcPct val="20000"/>
        </a:spcBef>
        <a:spcAft>
          <a:spcPct val="0"/>
        </a:spcAft>
        <a:buChar char="»"/>
        <a:defRPr>
          <a:solidFill>
            <a:schemeClr val="bg1"/>
          </a:solidFill>
          <a:latin typeface="+mn-lt"/>
          <a:ea typeface="+mn-ea"/>
        </a:defRPr>
      </a:lvl6pPr>
      <a:lvl7pPr marL="2973388" indent="-228600" algn="l" rtl="0" eaLnBrk="1" fontAlgn="base" hangingPunct="1">
        <a:spcBef>
          <a:spcPct val="20000"/>
        </a:spcBef>
        <a:spcAft>
          <a:spcPct val="0"/>
        </a:spcAft>
        <a:buChar char="»"/>
        <a:defRPr>
          <a:solidFill>
            <a:schemeClr val="bg1"/>
          </a:solidFill>
          <a:latin typeface="+mn-lt"/>
          <a:ea typeface="+mn-ea"/>
        </a:defRPr>
      </a:lvl7pPr>
      <a:lvl8pPr marL="3430588" indent="-228600" algn="l" rtl="0" eaLnBrk="1" fontAlgn="base" hangingPunct="1">
        <a:spcBef>
          <a:spcPct val="20000"/>
        </a:spcBef>
        <a:spcAft>
          <a:spcPct val="0"/>
        </a:spcAft>
        <a:buChar char="»"/>
        <a:defRPr>
          <a:solidFill>
            <a:schemeClr val="bg1"/>
          </a:solidFill>
          <a:latin typeface="+mn-lt"/>
          <a:ea typeface="+mn-ea"/>
        </a:defRPr>
      </a:lvl8pPr>
      <a:lvl9pPr marL="3887788"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5588" cy="6858000"/>
            <a:chOff x="0" y="0"/>
            <a:chExt cx="5761" cy="4320"/>
          </a:xfrm>
        </p:grpSpPr>
        <p:sp>
          <p:nvSpPr>
            <p:cNvPr id="1031" name="Rectangle 7"/>
            <p:cNvSpPr>
              <a:spLocks noChangeArrowheads="1"/>
            </p:cNvSpPr>
            <p:nvPr userDrawn="1"/>
          </p:nvSpPr>
          <p:spPr bwMode="auto">
            <a:xfrm>
              <a:off x="0" y="0"/>
              <a:ext cx="5760" cy="4320"/>
            </a:xfrm>
            <a:prstGeom prst="rect">
              <a:avLst/>
            </a:prstGeom>
            <a:solidFill>
              <a:schemeClr val="tx1"/>
            </a:solidFill>
            <a:ln w="9525">
              <a:noFill/>
              <a:miter lim="800000"/>
              <a:headEnd/>
              <a:tailEnd/>
            </a:ln>
          </p:spPr>
          <p:txBody>
            <a:bodyPr wrap="none" anchor="ctr">
              <a:prstTxWarp prst="textNoShape">
                <a:avLst/>
              </a:prstTxWarp>
            </a:bodyPr>
            <a:lstStyle/>
            <a:p>
              <a:endParaRPr lang="en-US" dirty="0"/>
            </a:p>
          </p:txBody>
        </p:sp>
        <p:pic>
          <p:nvPicPr>
            <p:cNvPr id="1043" name="Picture 19" descr="nahb_blue_bottom"/>
            <p:cNvPicPr>
              <a:picLocks noChangeAspect="1" noChangeArrowheads="1"/>
            </p:cNvPicPr>
            <p:nvPr userDrawn="1"/>
          </p:nvPicPr>
          <p:blipFill>
            <a:blip r:embed="rId9"/>
            <a:srcRect/>
            <a:stretch>
              <a:fillRect/>
            </a:stretch>
          </p:blipFill>
          <p:spPr bwMode="auto">
            <a:xfrm>
              <a:off x="0" y="3687"/>
              <a:ext cx="5761" cy="633"/>
            </a:xfrm>
            <a:prstGeom prst="rect">
              <a:avLst/>
            </a:prstGeom>
            <a:noFill/>
          </p:spPr>
        </p:pic>
      </p:grpSp>
      <p:sp>
        <p:nvSpPr>
          <p:cNvPr id="1026" name="Rectangle 2"/>
          <p:cNvSpPr>
            <a:spLocks noGrp="1" noChangeArrowheads="1"/>
          </p:cNvSpPr>
          <p:nvPr>
            <p:ph type="title"/>
          </p:nvPr>
        </p:nvSpPr>
        <p:spPr bwMode="auto">
          <a:xfrm>
            <a:off x="479425" y="411163"/>
            <a:ext cx="5684838" cy="881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79425" y="2012950"/>
            <a:ext cx="8185150" cy="3749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6394450" y="422275"/>
            <a:ext cx="2006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chemeClr val="bg2"/>
                </a:solidFill>
              </a:defRPr>
            </a:lvl1pPr>
          </a:lstStyle>
          <a:p>
            <a:r>
              <a:rPr lang="en-US" dirty="0"/>
              <a:t>Presentation Title</a:t>
            </a:r>
          </a:p>
        </p:txBody>
      </p:sp>
      <p:sp>
        <p:nvSpPr>
          <p:cNvPr id="1030" name="Rectangle 6"/>
          <p:cNvSpPr>
            <a:spLocks noGrp="1" noChangeArrowheads="1"/>
          </p:cNvSpPr>
          <p:nvPr>
            <p:ph type="sldNum" sz="quarter" idx="4"/>
          </p:nvPr>
        </p:nvSpPr>
        <p:spPr bwMode="auto">
          <a:xfrm>
            <a:off x="8458200" y="422275"/>
            <a:ext cx="198438"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b="1">
                <a:solidFill>
                  <a:schemeClr val="bg2"/>
                </a:solidFill>
              </a:defRPr>
            </a:lvl1pPr>
          </a:lstStyle>
          <a:p>
            <a:fld id="{AD5ED7F4-484A-D84D-8A01-AA8A89AB39F1}" type="slidenum">
              <a:rPr lang="en-US" smtClean="0"/>
              <a:pPr/>
              <a:t>‹#›</a:t>
            </a:fld>
            <a:endParaRPr lang="en-US" dirty="0"/>
          </a:p>
        </p:txBody>
      </p:sp>
    </p:spTree>
    <p:extLst>
      <p:ext uri="{BB962C8B-B14F-4D97-AF65-F5344CB8AC3E}">
        <p14:creationId xmlns:p14="http://schemas.microsoft.com/office/powerpoint/2010/main" val="3654108874"/>
      </p:ext>
    </p:extLst>
  </p:cSld>
  <p:clrMap bg1="dk2" tx1="lt1" bg2="dk1" tx2="lt2" accent1="accent1" accent2="accent2" accent3="accent3" accent4="accent4" accent5="accent5" accent6="accent6" hlink="hlink" folHlink="folHlink"/>
  <p:sldLayoutIdLst>
    <p:sldLayoutId id="2147489918" r:id="rId1"/>
    <p:sldLayoutId id="2147489919" r:id="rId2"/>
    <p:sldLayoutId id="2147489920" r:id="rId3"/>
    <p:sldLayoutId id="2147489921" r:id="rId4"/>
    <p:sldLayoutId id="2147489922" r:id="rId5"/>
    <p:sldLayoutId id="2147489923" r:id="rId6"/>
    <p:sldLayoutId id="2147489925" r:id="rId7"/>
  </p:sldLayoutIdLst>
  <p:hf hd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9pPr>
    </p:titleStyle>
    <p:bodyStyle>
      <a:lvl1pPr algn="l" rtl="0" eaLnBrk="1" fontAlgn="base" hangingPunct="1">
        <a:lnSpc>
          <a:spcPct val="95000"/>
        </a:lnSpc>
        <a:spcBef>
          <a:spcPct val="0"/>
        </a:spcBef>
        <a:spcAft>
          <a:spcPct val="50000"/>
        </a:spcAft>
        <a:defRPr>
          <a:solidFill>
            <a:schemeClr val="bg2"/>
          </a:solidFill>
          <a:latin typeface="+mn-lt"/>
          <a:ea typeface="+mn-ea"/>
          <a:cs typeface="+mn-cs"/>
        </a:defRPr>
      </a:lvl1pPr>
      <a:lvl2pPr marL="190500" indent="-188913" algn="l" rtl="0" eaLnBrk="1" fontAlgn="base" hangingPunct="1">
        <a:lnSpc>
          <a:spcPct val="95000"/>
        </a:lnSpc>
        <a:spcBef>
          <a:spcPct val="0"/>
        </a:spcBef>
        <a:spcAft>
          <a:spcPct val="50000"/>
        </a:spcAft>
        <a:buFont typeface="Times" charset="0"/>
        <a:buChar char="•"/>
        <a:defRPr>
          <a:solidFill>
            <a:schemeClr val="bg2"/>
          </a:solidFill>
          <a:latin typeface="+mn-lt"/>
          <a:ea typeface="+mn-ea"/>
        </a:defRPr>
      </a:lvl2pPr>
      <a:lvl3pPr marL="838200" indent="-236538" algn="l" rtl="0" eaLnBrk="1" fontAlgn="base" hangingPunct="1">
        <a:lnSpc>
          <a:spcPct val="50000"/>
        </a:lnSpc>
        <a:spcBef>
          <a:spcPct val="0"/>
        </a:spcBef>
        <a:spcAft>
          <a:spcPct val="50000"/>
        </a:spcAft>
        <a:buChar char="–"/>
        <a:defRPr>
          <a:solidFill>
            <a:schemeClr val="bg2"/>
          </a:solidFill>
          <a:latin typeface="+mn-lt"/>
          <a:ea typeface="+mn-ea"/>
        </a:defRPr>
      </a:lvl3pPr>
      <a:lvl4pPr marL="1639888" indent="-228600" algn="l" rtl="0" eaLnBrk="1" fontAlgn="base" hangingPunct="1">
        <a:spcBef>
          <a:spcPct val="20000"/>
        </a:spcBef>
        <a:spcAft>
          <a:spcPct val="0"/>
        </a:spcAft>
        <a:buChar char="–"/>
        <a:defRPr>
          <a:solidFill>
            <a:schemeClr val="bg1"/>
          </a:solidFill>
          <a:latin typeface="+mn-lt"/>
          <a:ea typeface="+mn-ea"/>
        </a:defRPr>
      </a:lvl4pPr>
      <a:lvl5pPr marL="2058988" indent="-228600" algn="l" rtl="0" eaLnBrk="1" fontAlgn="base" hangingPunct="1">
        <a:spcBef>
          <a:spcPct val="20000"/>
        </a:spcBef>
        <a:spcAft>
          <a:spcPct val="0"/>
        </a:spcAft>
        <a:buChar char="»"/>
        <a:defRPr>
          <a:solidFill>
            <a:schemeClr val="bg1"/>
          </a:solidFill>
          <a:latin typeface="+mn-lt"/>
          <a:ea typeface="+mn-ea"/>
        </a:defRPr>
      </a:lvl5pPr>
      <a:lvl6pPr marL="2516188" indent="-228600" algn="l" rtl="0" eaLnBrk="1" fontAlgn="base" hangingPunct="1">
        <a:spcBef>
          <a:spcPct val="20000"/>
        </a:spcBef>
        <a:spcAft>
          <a:spcPct val="0"/>
        </a:spcAft>
        <a:buChar char="»"/>
        <a:defRPr>
          <a:solidFill>
            <a:schemeClr val="bg1"/>
          </a:solidFill>
          <a:latin typeface="+mn-lt"/>
          <a:ea typeface="+mn-ea"/>
        </a:defRPr>
      </a:lvl6pPr>
      <a:lvl7pPr marL="2973388" indent="-228600" algn="l" rtl="0" eaLnBrk="1" fontAlgn="base" hangingPunct="1">
        <a:spcBef>
          <a:spcPct val="20000"/>
        </a:spcBef>
        <a:spcAft>
          <a:spcPct val="0"/>
        </a:spcAft>
        <a:buChar char="»"/>
        <a:defRPr>
          <a:solidFill>
            <a:schemeClr val="bg1"/>
          </a:solidFill>
          <a:latin typeface="+mn-lt"/>
          <a:ea typeface="+mn-ea"/>
        </a:defRPr>
      </a:lvl7pPr>
      <a:lvl8pPr marL="3430588" indent="-228600" algn="l" rtl="0" eaLnBrk="1" fontAlgn="base" hangingPunct="1">
        <a:spcBef>
          <a:spcPct val="20000"/>
        </a:spcBef>
        <a:spcAft>
          <a:spcPct val="0"/>
        </a:spcAft>
        <a:buChar char="»"/>
        <a:defRPr>
          <a:solidFill>
            <a:schemeClr val="bg1"/>
          </a:solidFill>
          <a:latin typeface="+mn-lt"/>
          <a:ea typeface="+mn-ea"/>
        </a:defRPr>
      </a:lvl8pPr>
      <a:lvl9pPr marL="3887788"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2ED91BA-9A79-48E4-9EB2-826B57C8DA51}" type="datetimeFigureOut">
              <a:rPr lang="en-US" smtClean="0">
                <a:solidFill>
                  <a:prstClr val="black">
                    <a:tint val="75000"/>
                  </a:prstClr>
                </a:solidFill>
                <a:latin typeface="Calibri"/>
                <a:cs typeface="+mn-cs"/>
              </a:rPr>
              <a:pPr eaLnBrk="1" fontAlgn="auto" hangingPunct="1">
                <a:spcBef>
                  <a:spcPts val="0"/>
                </a:spcBef>
                <a:spcAft>
                  <a:spcPts val="0"/>
                </a:spcAft>
              </a:pPr>
              <a:t>11/10/2025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CF6257D-E263-4E57-B870-C5379008C4F7}"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99428438"/>
      </p:ext>
    </p:extLst>
  </p:cSld>
  <p:clrMap bg1="lt1" tx1="dk1" bg2="lt2" tx2="dk2" accent1="accent1" accent2="accent2" accent3="accent3" accent4="accent4" accent5="accent5" accent6="accent6" hlink="hlink" folHlink="folHlink"/>
  <p:sldLayoutIdLst>
    <p:sldLayoutId id="2147489927" r:id="rId1"/>
    <p:sldLayoutId id="2147489928" r:id="rId2"/>
    <p:sldLayoutId id="2147489929" r:id="rId3"/>
    <p:sldLayoutId id="2147489930" r:id="rId4"/>
    <p:sldLayoutId id="2147489931" r:id="rId5"/>
    <p:sldLayoutId id="2147489932" r:id="rId6"/>
    <p:sldLayoutId id="2147489933" r:id="rId7"/>
    <p:sldLayoutId id="2147489934" r:id="rId8"/>
    <p:sldLayoutId id="2147489935" r:id="rId9"/>
    <p:sldLayoutId id="2147489936" r:id="rId10"/>
    <p:sldLayoutId id="21474899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5588" cy="6858000"/>
            <a:chOff x="0" y="0"/>
            <a:chExt cx="5761" cy="4320"/>
          </a:xfrm>
        </p:grpSpPr>
        <p:sp>
          <p:nvSpPr>
            <p:cNvPr id="1031" name="Rectangle 7"/>
            <p:cNvSpPr>
              <a:spLocks noChangeArrowheads="1"/>
            </p:cNvSpPr>
            <p:nvPr userDrawn="1"/>
          </p:nvSpPr>
          <p:spPr bwMode="auto">
            <a:xfrm>
              <a:off x="0" y="0"/>
              <a:ext cx="5760" cy="4320"/>
            </a:xfrm>
            <a:prstGeom prst="rect">
              <a:avLst/>
            </a:prstGeom>
            <a:solidFill>
              <a:schemeClr val="tx1"/>
            </a:solidFill>
            <a:ln w="9525">
              <a:noFill/>
              <a:miter lim="800000"/>
              <a:headEnd/>
              <a:tailEnd/>
            </a:ln>
          </p:spPr>
          <p:txBody>
            <a:bodyPr wrap="none" anchor="ctr">
              <a:prstTxWarp prst="textNoShape">
                <a:avLst/>
              </a:prstTxWarp>
            </a:bodyPr>
            <a:lstStyle/>
            <a:p>
              <a:endParaRPr lang="en-US" sz="2400" dirty="0">
                <a:solidFill>
                  <a:srgbClr val="FFFFFF"/>
                </a:solidFill>
                <a:latin typeface="Arial"/>
                <a:ea typeface="ＭＳ Ｐゴシック"/>
              </a:endParaRPr>
            </a:p>
          </p:txBody>
        </p:sp>
        <p:pic>
          <p:nvPicPr>
            <p:cNvPr id="1043" name="Picture 19" descr="nahb_blue_bottom"/>
            <p:cNvPicPr>
              <a:picLocks noChangeAspect="1" noChangeArrowheads="1"/>
            </p:cNvPicPr>
            <p:nvPr userDrawn="1"/>
          </p:nvPicPr>
          <p:blipFill>
            <a:blip r:embed="rId9"/>
            <a:srcRect/>
            <a:stretch>
              <a:fillRect/>
            </a:stretch>
          </p:blipFill>
          <p:spPr bwMode="auto">
            <a:xfrm>
              <a:off x="0" y="3687"/>
              <a:ext cx="5761" cy="633"/>
            </a:xfrm>
            <a:prstGeom prst="rect">
              <a:avLst/>
            </a:prstGeom>
            <a:noFill/>
          </p:spPr>
        </p:pic>
      </p:grpSp>
      <p:sp>
        <p:nvSpPr>
          <p:cNvPr id="1026" name="Rectangle 2"/>
          <p:cNvSpPr>
            <a:spLocks noGrp="1" noChangeArrowheads="1"/>
          </p:cNvSpPr>
          <p:nvPr>
            <p:ph type="title"/>
          </p:nvPr>
        </p:nvSpPr>
        <p:spPr bwMode="auto">
          <a:xfrm>
            <a:off x="479425" y="411163"/>
            <a:ext cx="5684838" cy="881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79426" y="2012952"/>
            <a:ext cx="8185150" cy="3749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6394450" y="422275"/>
            <a:ext cx="2006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chemeClr val="bg2"/>
                </a:solidFill>
              </a:defRPr>
            </a:lvl1pPr>
          </a:lstStyle>
          <a:p>
            <a:r>
              <a:rPr lang="en-US" dirty="0">
                <a:solidFill>
                  <a:srgbClr val="002663"/>
                </a:solidFill>
                <a:latin typeface="Arial"/>
                <a:ea typeface="ＭＳ Ｐゴシック"/>
              </a:rPr>
              <a:t>Presentation Title</a:t>
            </a:r>
          </a:p>
        </p:txBody>
      </p:sp>
      <p:sp>
        <p:nvSpPr>
          <p:cNvPr id="1030" name="Rectangle 6"/>
          <p:cNvSpPr>
            <a:spLocks noGrp="1" noChangeArrowheads="1"/>
          </p:cNvSpPr>
          <p:nvPr>
            <p:ph type="sldNum" sz="quarter" idx="4"/>
          </p:nvPr>
        </p:nvSpPr>
        <p:spPr bwMode="auto">
          <a:xfrm>
            <a:off x="8458200" y="422275"/>
            <a:ext cx="198438"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b="1">
                <a:solidFill>
                  <a:schemeClr val="bg2"/>
                </a:solidFill>
              </a:defRPr>
            </a:lvl1pPr>
          </a:lstStyle>
          <a:p>
            <a:fld id="{AD5ED7F4-484A-D84D-8A01-AA8A89AB39F1}" type="slidenum">
              <a:rPr lang="en-US" smtClean="0">
                <a:solidFill>
                  <a:srgbClr val="002663"/>
                </a:solidFill>
                <a:latin typeface="Arial"/>
                <a:ea typeface="ＭＳ Ｐゴシック"/>
              </a:rPr>
              <a:pPr/>
              <a:t>‹#›</a:t>
            </a:fld>
            <a:endParaRPr lang="en-US" dirty="0">
              <a:solidFill>
                <a:srgbClr val="002663"/>
              </a:solidFill>
              <a:latin typeface="Arial"/>
              <a:ea typeface="ＭＳ Ｐゴシック"/>
            </a:endParaRPr>
          </a:p>
        </p:txBody>
      </p:sp>
    </p:spTree>
    <p:extLst>
      <p:ext uri="{BB962C8B-B14F-4D97-AF65-F5344CB8AC3E}">
        <p14:creationId xmlns:p14="http://schemas.microsoft.com/office/powerpoint/2010/main" val="342654122"/>
      </p:ext>
    </p:extLst>
  </p:cSld>
  <p:clrMap bg1="dk2" tx1="lt1" bg2="dk1" tx2="lt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 id="2147489955" r:id="rId5"/>
    <p:sldLayoutId id="2147489956" r:id="rId6"/>
    <p:sldLayoutId id="2147489957" r:id="rId7"/>
  </p:sldLayoutIdLst>
  <p:hf hd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9pPr>
    </p:titleStyle>
    <p:bodyStyle>
      <a:lvl1pPr algn="l" rtl="0" eaLnBrk="1" fontAlgn="base" hangingPunct="1">
        <a:lnSpc>
          <a:spcPct val="95000"/>
        </a:lnSpc>
        <a:spcBef>
          <a:spcPct val="0"/>
        </a:spcBef>
        <a:spcAft>
          <a:spcPct val="50000"/>
        </a:spcAft>
        <a:defRPr>
          <a:solidFill>
            <a:schemeClr val="bg2"/>
          </a:solidFill>
          <a:latin typeface="+mn-lt"/>
          <a:ea typeface="+mn-ea"/>
          <a:cs typeface="+mn-cs"/>
        </a:defRPr>
      </a:lvl1pPr>
      <a:lvl2pPr marL="190500" indent="-188913" algn="l" rtl="0" eaLnBrk="1" fontAlgn="base" hangingPunct="1">
        <a:lnSpc>
          <a:spcPct val="95000"/>
        </a:lnSpc>
        <a:spcBef>
          <a:spcPct val="0"/>
        </a:spcBef>
        <a:spcAft>
          <a:spcPct val="50000"/>
        </a:spcAft>
        <a:buFont typeface="Times" charset="0"/>
        <a:buChar char="•"/>
        <a:defRPr>
          <a:solidFill>
            <a:schemeClr val="bg2"/>
          </a:solidFill>
          <a:latin typeface="+mn-lt"/>
          <a:ea typeface="+mn-ea"/>
        </a:defRPr>
      </a:lvl2pPr>
      <a:lvl3pPr marL="838200" indent="-236538" algn="l" rtl="0" eaLnBrk="1" fontAlgn="base" hangingPunct="1">
        <a:lnSpc>
          <a:spcPct val="50000"/>
        </a:lnSpc>
        <a:spcBef>
          <a:spcPct val="0"/>
        </a:spcBef>
        <a:spcAft>
          <a:spcPct val="50000"/>
        </a:spcAft>
        <a:buChar char="–"/>
        <a:defRPr>
          <a:solidFill>
            <a:schemeClr val="bg2"/>
          </a:solidFill>
          <a:latin typeface="+mn-lt"/>
          <a:ea typeface="+mn-ea"/>
        </a:defRPr>
      </a:lvl3pPr>
      <a:lvl4pPr marL="1639888" indent="-228600" algn="l" rtl="0" eaLnBrk="1" fontAlgn="base" hangingPunct="1">
        <a:spcBef>
          <a:spcPct val="20000"/>
        </a:spcBef>
        <a:spcAft>
          <a:spcPct val="0"/>
        </a:spcAft>
        <a:buChar char="–"/>
        <a:defRPr>
          <a:solidFill>
            <a:schemeClr val="bg1"/>
          </a:solidFill>
          <a:latin typeface="+mn-lt"/>
          <a:ea typeface="+mn-ea"/>
        </a:defRPr>
      </a:lvl4pPr>
      <a:lvl5pPr marL="2058988" indent="-228600" algn="l" rtl="0" eaLnBrk="1" fontAlgn="base" hangingPunct="1">
        <a:spcBef>
          <a:spcPct val="20000"/>
        </a:spcBef>
        <a:spcAft>
          <a:spcPct val="0"/>
        </a:spcAft>
        <a:buChar char="»"/>
        <a:defRPr>
          <a:solidFill>
            <a:schemeClr val="bg1"/>
          </a:solidFill>
          <a:latin typeface="+mn-lt"/>
          <a:ea typeface="+mn-ea"/>
        </a:defRPr>
      </a:lvl5pPr>
      <a:lvl6pPr marL="2516188" indent="-228600" algn="l" rtl="0" eaLnBrk="1" fontAlgn="base" hangingPunct="1">
        <a:spcBef>
          <a:spcPct val="20000"/>
        </a:spcBef>
        <a:spcAft>
          <a:spcPct val="0"/>
        </a:spcAft>
        <a:buChar char="»"/>
        <a:defRPr>
          <a:solidFill>
            <a:schemeClr val="bg1"/>
          </a:solidFill>
          <a:latin typeface="+mn-lt"/>
          <a:ea typeface="+mn-ea"/>
        </a:defRPr>
      </a:lvl6pPr>
      <a:lvl7pPr marL="2973388" indent="-228600" algn="l" rtl="0" eaLnBrk="1" fontAlgn="base" hangingPunct="1">
        <a:spcBef>
          <a:spcPct val="20000"/>
        </a:spcBef>
        <a:spcAft>
          <a:spcPct val="0"/>
        </a:spcAft>
        <a:buChar char="»"/>
        <a:defRPr>
          <a:solidFill>
            <a:schemeClr val="bg1"/>
          </a:solidFill>
          <a:latin typeface="+mn-lt"/>
          <a:ea typeface="+mn-ea"/>
        </a:defRPr>
      </a:lvl7pPr>
      <a:lvl8pPr marL="3430588" indent="-228600" algn="l" rtl="0" eaLnBrk="1" fontAlgn="base" hangingPunct="1">
        <a:spcBef>
          <a:spcPct val="20000"/>
        </a:spcBef>
        <a:spcAft>
          <a:spcPct val="0"/>
        </a:spcAft>
        <a:buChar char="»"/>
        <a:defRPr>
          <a:solidFill>
            <a:schemeClr val="bg1"/>
          </a:solidFill>
          <a:latin typeface="+mn-lt"/>
          <a:ea typeface="+mn-ea"/>
        </a:defRPr>
      </a:lvl8pPr>
      <a:lvl9pPr marL="3887788"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44" name="Group 20"/>
          <p:cNvGrpSpPr>
            <a:grpSpLocks/>
          </p:cNvGrpSpPr>
          <p:nvPr/>
        </p:nvGrpSpPr>
        <p:grpSpPr bwMode="auto">
          <a:xfrm>
            <a:off x="0" y="0"/>
            <a:ext cx="9145588" cy="6858000"/>
            <a:chOff x="0" y="0"/>
            <a:chExt cx="5761" cy="4320"/>
          </a:xfrm>
        </p:grpSpPr>
        <p:sp>
          <p:nvSpPr>
            <p:cNvPr id="1031" name="Rectangle 7"/>
            <p:cNvSpPr>
              <a:spLocks noChangeArrowheads="1"/>
            </p:cNvSpPr>
            <p:nvPr userDrawn="1"/>
          </p:nvSpPr>
          <p:spPr bwMode="auto">
            <a:xfrm>
              <a:off x="0" y="0"/>
              <a:ext cx="5760" cy="4320"/>
            </a:xfrm>
            <a:prstGeom prst="rect">
              <a:avLst/>
            </a:prstGeom>
            <a:solidFill>
              <a:schemeClr val="tx1"/>
            </a:solidFill>
            <a:ln w="9525">
              <a:noFill/>
              <a:miter lim="800000"/>
              <a:headEnd/>
              <a:tailEnd/>
            </a:ln>
          </p:spPr>
          <p:txBody>
            <a:bodyPr wrap="none" anchor="ctr">
              <a:prstTxWarp prst="textNoShape">
                <a:avLst/>
              </a:prstTxWarp>
            </a:bodyPr>
            <a:lstStyle/>
            <a:p>
              <a:endParaRPr lang="en-US" sz="2400" dirty="0"/>
            </a:p>
          </p:txBody>
        </p:sp>
        <p:pic>
          <p:nvPicPr>
            <p:cNvPr id="1043" name="Picture 19" descr="nahb_blue_bottom"/>
            <p:cNvPicPr>
              <a:picLocks noChangeAspect="1" noChangeArrowheads="1"/>
            </p:cNvPicPr>
            <p:nvPr userDrawn="1"/>
          </p:nvPicPr>
          <p:blipFill>
            <a:blip r:embed="rId10"/>
            <a:srcRect/>
            <a:stretch>
              <a:fillRect/>
            </a:stretch>
          </p:blipFill>
          <p:spPr bwMode="auto">
            <a:xfrm>
              <a:off x="0" y="3687"/>
              <a:ext cx="5761" cy="633"/>
            </a:xfrm>
            <a:prstGeom prst="rect">
              <a:avLst/>
            </a:prstGeom>
            <a:noFill/>
          </p:spPr>
        </p:pic>
      </p:grpSp>
      <p:sp>
        <p:nvSpPr>
          <p:cNvPr id="1026" name="Rectangle 2"/>
          <p:cNvSpPr>
            <a:spLocks noGrp="1" noChangeArrowheads="1"/>
          </p:cNvSpPr>
          <p:nvPr>
            <p:ph type="title"/>
          </p:nvPr>
        </p:nvSpPr>
        <p:spPr bwMode="auto">
          <a:xfrm>
            <a:off x="479425" y="411163"/>
            <a:ext cx="5684838" cy="8810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79426" y="2012952"/>
            <a:ext cx="8185150" cy="3749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Rectangle 5"/>
          <p:cNvSpPr>
            <a:spLocks noGrp="1" noChangeArrowheads="1"/>
          </p:cNvSpPr>
          <p:nvPr>
            <p:ph type="ftr" sz="quarter" idx="3"/>
          </p:nvPr>
        </p:nvSpPr>
        <p:spPr bwMode="auto">
          <a:xfrm>
            <a:off x="6394450" y="422275"/>
            <a:ext cx="20066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chemeClr val="bg2"/>
                </a:solidFill>
              </a:defRPr>
            </a:lvl1pPr>
          </a:lstStyle>
          <a:p>
            <a:r>
              <a:rPr lang="en-US" dirty="0"/>
              <a:t>Presentation Title</a:t>
            </a:r>
          </a:p>
        </p:txBody>
      </p:sp>
      <p:sp>
        <p:nvSpPr>
          <p:cNvPr id="1030" name="Rectangle 6"/>
          <p:cNvSpPr>
            <a:spLocks noGrp="1" noChangeArrowheads="1"/>
          </p:cNvSpPr>
          <p:nvPr>
            <p:ph type="sldNum" sz="quarter" idx="4"/>
          </p:nvPr>
        </p:nvSpPr>
        <p:spPr bwMode="auto">
          <a:xfrm>
            <a:off x="8458200" y="422275"/>
            <a:ext cx="198438"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b="1">
                <a:solidFill>
                  <a:schemeClr val="bg2"/>
                </a:solidFill>
              </a:defRPr>
            </a:lvl1pPr>
          </a:lstStyle>
          <a:p>
            <a:fld id="{AD5ED7F4-484A-D84D-8A01-AA8A89AB39F1}" type="slidenum">
              <a:rPr lang="en-US" smtClean="0"/>
              <a:pPr/>
              <a:t>‹#›</a:t>
            </a:fld>
            <a:endParaRPr lang="en-US" dirty="0"/>
          </a:p>
        </p:txBody>
      </p:sp>
    </p:spTree>
    <p:extLst>
      <p:ext uri="{BB962C8B-B14F-4D97-AF65-F5344CB8AC3E}">
        <p14:creationId xmlns:p14="http://schemas.microsoft.com/office/powerpoint/2010/main" val="599388173"/>
      </p:ext>
    </p:extLst>
  </p:cSld>
  <p:clrMap bg1="dk2" tx1="lt1" bg2="dk1" tx2="lt2" accent1="accent1" accent2="accent2" accent3="accent3" accent4="accent4" accent5="accent5" accent6="accent6" hlink="hlink" folHlink="folHlink"/>
  <p:sldLayoutIdLst>
    <p:sldLayoutId id="2147489959" r:id="rId1"/>
    <p:sldLayoutId id="2147489960" r:id="rId2"/>
    <p:sldLayoutId id="2147489961" r:id="rId3"/>
    <p:sldLayoutId id="2147489962" r:id="rId4"/>
    <p:sldLayoutId id="2147489963" r:id="rId5"/>
    <p:sldLayoutId id="2147489964" r:id="rId6"/>
    <p:sldLayoutId id="2147489965" r:id="rId7"/>
    <p:sldLayoutId id="2147489966" r:id="rId8"/>
  </p:sldLayoutIdLst>
  <p:hf hd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chemeClr val="tx2"/>
          </a:solidFill>
          <a:latin typeface="Arial" charset="0"/>
          <a:ea typeface="ＭＳ Ｐゴシック" charset="-128"/>
          <a:cs typeface="ＭＳ Ｐゴシック" charset="-128"/>
        </a:defRPr>
      </a:lvl9pPr>
    </p:titleStyle>
    <p:bodyStyle>
      <a:lvl1pPr algn="l" rtl="0" eaLnBrk="1" fontAlgn="base" hangingPunct="1">
        <a:lnSpc>
          <a:spcPct val="95000"/>
        </a:lnSpc>
        <a:spcBef>
          <a:spcPct val="0"/>
        </a:spcBef>
        <a:spcAft>
          <a:spcPct val="50000"/>
        </a:spcAft>
        <a:defRPr>
          <a:solidFill>
            <a:schemeClr val="bg2"/>
          </a:solidFill>
          <a:latin typeface="+mn-lt"/>
          <a:ea typeface="+mn-ea"/>
          <a:cs typeface="+mn-cs"/>
        </a:defRPr>
      </a:lvl1pPr>
      <a:lvl2pPr marL="190500" indent="-188913" algn="l" rtl="0" eaLnBrk="1" fontAlgn="base" hangingPunct="1">
        <a:lnSpc>
          <a:spcPct val="95000"/>
        </a:lnSpc>
        <a:spcBef>
          <a:spcPct val="0"/>
        </a:spcBef>
        <a:spcAft>
          <a:spcPct val="50000"/>
        </a:spcAft>
        <a:buFont typeface="Times" charset="0"/>
        <a:buChar char="•"/>
        <a:defRPr>
          <a:solidFill>
            <a:schemeClr val="bg2"/>
          </a:solidFill>
          <a:latin typeface="+mn-lt"/>
          <a:ea typeface="+mn-ea"/>
        </a:defRPr>
      </a:lvl2pPr>
      <a:lvl3pPr marL="838200" indent="-236538" algn="l" rtl="0" eaLnBrk="1" fontAlgn="base" hangingPunct="1">
        <a:lnSpc>
          <a:spcPct val="50000"/>
        </a:lnSpc>
        <a:spcBef>
          <a:spcPct val="0"/>
        </a:spcBef>
        <a:spcAft>
          <a:spcPct val="50000"/>
        </a:spcAft>
        <a:buChar char="–"/>
        <a:defRPr>
          <a:solidFill>
            <a:schemeClr val="bg2"/>
          </a:solidFill>
          <a:latin typeface="+mn-lt"/>
          <a:ea typeface="+mn-ea"/>
        </a:defRPr>
      </a:lvl3pPr>
      <a:lvl4pPr marL="1639888" indent="-228600" algn="l" rtl="0" eaLnBrk="1" fontAlgn="base" hangingPunct="1">
        <a:spcBef>
          <a:spcPct val="20000"/>
        </a:spcBef>
        <a:spcAft>
          <a:spcPct val="0"/>
        </a:spcAft>
        <a:buChar char="–"/>
        <a:defRPr>
          <a:solidFill>
            <a:schemeClr val="bg1"/>
          </a:solidFill>
          <a:latin typeface="+mn-lt"/>
          <a:ea typeface="+mn-ea"/>
        </a:defRPr>
      </a:lvl4pPr>
      <a:lvl5pPr marL="2058988" indent="-228600" algn="l" rtl="0" eaLnBrk="1" fontAlgn="base" hangingPunct="1">
        <a:spcBef>
          <a:spcPct val="20000"/>
        </a:spcBef>
        <a:spcAft>
          <a:spcPct val="0"/>
        </a:spcAft>
        <a:buChar char="»"/>
        <a:defRPr>
          <a:solidFill>
            <a:schemeClr val="bg1"/>
          </a:solidFill>
          <a:latin typeface="+mn-lt"/>
          <a:ea typeface="+mn-ea"/>
        </a:defRPr>
      </a:lvl5pPr>
      <a:lvl6pPr marL="2516188" indent="-228600" algn="l" rtl="0" eaLnBrk="1" fontAlgn="base" hangingPunct="1">
        <a:spcBef>
          <a:spcPct val="20000"/>
        </a:spcBef>
        <a:spcAft>
          <a:spcPct val="0"/>
        </a:spcAft>
        <a:buChar char="»"/>
        <a:defRPr>
          <a:solidFill>
            <a:schemeClr val="bg1"/>
          </a:solidFill>
          <a:latin typeface="+mn-lt"/>
          <a:ea typeface="+mn-ea"/>
        </a:defRPr>
      </a:lvl6pPr>
      <a:lvl7pPr marL="2973388" indent="-228600" algn="l" rtl="0" eaLnBrk="1" fontAlgn="base" hangingPunct="1">
        <a:spcBef>
          <a:spcPct val="20000"/>
        </a:spcBef>
        <a:spcAft>
          <a:spcPct val="0"/>
        </a:spcAft>
        <a:buChar char="»"/>
        <a:defRPr>
          <a:solidFill>
            <a:schemeClr val="bg1"/>
          </a:solidFill>
          <a:latin typeface="+mn-lt"/>
          <a:ea typeface="+mn-ea"/>
        </a:defRPr>
      </a:lvl7pPr>
      <a:lvl8pPr marL="3430588" indent="-228600" algn="l" rtl="0" eaLnBrk="1" fontAlgn="base" hangingPunct="1">
        <a:spcBef>
          <a:spcPct val="20000"/>
        </a:spcBef>
        <a:spcAft>
          <a:spcPct val="0"/>
        </a:spcAft>
        <a:buChar char="»"/>
        <a:defRPr>
          <a:solidFill>
            <a:schemeClr val="bg1"/>
          </a:solidFill>
          <a:latin typeface="+mn-lt"/>
          <a:ea typeface="+mn-ea"/>
        </a:defRPr>
      </a:lvl8pPr>
      <a:lvl9pPr marL="3887788" indent="-228600" algn="l" rtl="0" eaLnBrk="1" fontAlgn="base" hangingPunct="1">
        <a:spcBef>
          <a:spcPct val="20000"/>
        </a:spcBef>
        <a:spcAft>
          <a:spcPct val="0"/>
        </a:spcAft>
        <a:buChar char="»"/>
        <a:defRPr>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11/10/2025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ED7F4-484A-D84D-8A01-AA8A89AB39F1}" type="slidenum">
              <a:rPr lang="en-US" smtClean="0"/>
              <a:pPr/>
              <a:t>‹#›</a:t>
            </a:fld>
            <a:endParaRPr lang="en-US" dirty="0"/>
          </a:p>
        </p:txBody>
      </p:sp>
    </p:spTree>
    <p:extLst>
      <p:ext uri="{BB962C8B-B14F-4D97-AF65-F5344CB8AC3E}">
        <p14:creationId xmlns:p14="http://schemas.microsoft.com/office/powerpoint/2010/main" val="977124217"/>
      </p:ext>
    </p:extLst>
  </p:cSld>
  <p:clrMap bg1="lt1" tx1="dk1" bg2="lt2" tx2="dk2" accent1="accent1" accent2="accent2" accent3="accent3" accent4="accent4" accent5="accent5" accent6="accent6" hlink="hlink" folHlink="folHlink"/>
  <p:sldLayoutIdLst>
    <p:sldLayoutId id="2147489980" r:id="rId1"/>
    <p:sldLayoutId id="2147489981" r:id="rId2"/>
    <p:sldLayoutId id="2147489982" r:id="rId3"/>
    <p:sldLayoutId id="2147489983" r:id="rId4"/>
    <p:sldLayoutId id="2147489984" r:id="rId5"/>
    <p:sldLayoutId id="2147489985" r:id="rId6"/>
    <p:sldLayoutId id="2147489986" r:id="rId7"/>
    <p:sldLayoutId id="2147489987" r:id="rId8"/>
    <p:sldLayoutId id="2147489988" r:id="rId9"/>
    <p:sldLayoutId id="2147489989" r:id="rId10"/>
    <p:sldLayoutId id="214748999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D91BA-9A79-48E4-9EB2-826B57C8DA51}" type="datetimeFigureOut">
              <a:rPr lang="en-US" smtClean="0"/>
              <a:t>11/10/2025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6257D-E263-4E57-B870-C5379008C4F7}" type="slidenum">
              <a:rPr lang="en-US" smtClean="0"/>
              <a:t>‹#›</a:t>
            </a:fld>
            <a:endParaRPr lang="en-US"/>
          </a:p>
        </p:txBody>
      </p:sp>
    </p:spTree>
    <p:extLst>
      <p:ext uri="{BB962C8B-B14F-4D97-AF65-F5344CB8AC3E}">
        <p14:creationId xmlns:p14="http://schemas.microsoft.com/office/powerpoint/2010/main" val="3318580925"/>
      </p:ext>
    </p:extLst>
  </p:cSld>
  <p:clrMap bg1="lt1" tx1="dk1" bg2="lt2" tx2="dk2" accent1="accent1" accent2="accent2" accent3="accent3" accent4="accent4" accent5="accent5" accent6="accent6" hlink="hlink" folHlink="folHlink"/>
  <p:sldLayoutIdLst>
    <p:sldLayoutId id="2147489992" r:id="rId1"/>
    <p:sldLayoutId id="2147489993" r:id="rId2"/>
    <p:sldLayoutId id="2147489994" r:id="rId3"/>
    <p:sldLayoutId id="2147489995" r:id="rId4"/>
    <p:sldLayoutId id="2147489996" r:id="rId5"/>
    <p:sldLayoutId id="2147489997" r:id="rId6"/>
    <p:sldLayoutId id="2147489998" r:id="rId7"/>
    <p:sldLayoutId id="2147489999" r:id="rId8"/>
    <p:sldLayoutId id="2147490000" r:id="rId9"/>
    <p:sldLayoutId id="2147490001" r:id="rId10"/>
    <p:sldLayoutId id="21474900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1.xml"/><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4.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9.xml"/><Relationship Id="rId1" Type="http://schemas.openxmlformats.org/officeDocument/2006/relationships/slideLayout" Target="../slideLayouts/slideLayout8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0.xml"/><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53.xml"/><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elliot@graphsandlaughs.net"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hyperlink" Target="https://fred.stlouisfed.org/graph/?g=1aRYJ" TargetMode="External"/><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71.jp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46.xml"/><Relationship Id="rId5" Type="http://schemas.openxmlformats.org/officeDocument/2006/relationships/image" Target="../media/image75.png"/><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46.xml"/><Relationship Id="rId5" Type="http://schemas.openxmlformats.org/officeDocument/2006/relationships/image" Target="../media/image78.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46.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9.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hyperlink" Target="https://fred.stlouisfed.org/graph/?g=1DPEJ" TargetMode="External"/><Relationship Id="rId2" Type="http://schemas.openxmlformats.org/officeDocument/2006/relationships/notesSlide" Target="../notesSlides/notesSlide94.xml"/><Relationship Id="rId1" Type="http://schemas.openxmlformats.org/officeDocument/2006/relationships/slideLayout" Target="../slideLayouts/slideLayout53.xml"/><Relationship Id="rId4" Type="http://schemas.openxmlformats.org/officeDocument/2006/relationships/image" Target="../media/image10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subTitle" idx="1"/>
          </p:nvPr>
        </p:nvSpPr>
        <p:spPr>
          <a:xfrm>
            <a:off x="533400" y="2185262"/>
            <a:ext cx="8077200" cy="3129688"/>
          </a:xfrm>
        </p:spPr>
        <p:txBody>
          <a:bodyPr>
            <a:noAutofit/>
          </a:bodyPr>
          <a:lstStyle/>
          <a:p>
            <a:pPr>
              <a:defRPr/>
            </a:pPr>
            <a:r>
              <a:rPr lang="en-US" cap="none" dirty="0">
                <a:solidFill>
                  <a:srgbClr val="002060"/>
                </a:solidFill>
                <a:latin typeface="Tahoma" pitchFamily="34" charset="0"/>
                <a:cs typeface="Tahoma" pitchFamily="34" charset="0"/>
              </a:rPr>
              <a:t>Presented by</a:t>
            </a:r>
            <a:r>
              <a:rPr lang="en-US" dirty="0">
                <a:solidFill>
                  <a:srgbClr val="002060"/>
                </a:solidFill>
                <a:latin typeface="Tahoma" pitchFamily="34" charset="0"/>
                <a:cs typeface="Tahoma" pitchFamily="34" charset="0"/>
              </a:rPr>
              <a:t>: </a:t>
            </a:r>
          </a:p>
          <a:p>
            <a:pPr>
              <a:defRPr/>
            </a:pPr>
            <a:r>
              <a:rPr lang="en-US" cap="none" dirty="0">
                <a:solidFill>
                  <a:srgbClr val="002060"/>
                </a:solidFill>
                <a:latin typeface="Tahoma" pitchFamily="34" charset="0"/>
                <a:cs typeface="Tahoma" pitchFamily="34" charset="0"/>
              </a:rPr>
              <a:t>Elliot F. Eisenberg, Ph.D. </a:t>
            </a:r>
          </a:p>
          <a:p>
            <a:pPr>
              <a:defRPr/>
            </a:pPr>
            <a:r>
              <a:rPr lang="en-US" cap="none" dirty="0">
                <a:solidFill>
                  <a:srgbClr val="002060"/>
                </a:solidFill>
                <a:latin typeface="Tahoma" pitchFamily="34" charset="0"/>
                <a:cs typeface="Tahoma" pitchFamily="34" charset="0"/>
              </a:rPr>
              <a:t>President: </a:t>
            </a:r>
            <a:r>
              <a:rPr lang="en-US" cap="none" dirty="0" err="1">
                <a:solidFill>
                  <a:srgbClr val="002060"/>
                </a:solidFill>
                <a:latin typeface="Tahoma" pitchFamily="34" charset="0"/>
                <a:cs typeface="Tahoma" pitchFamily="34" charset="0"/>
              </a:rPr>
              <a:t>GraphsandLaughs</a:t>
            </a:r>
            <a:r>
              <a:rPr lang="en-US" cap="none" dirty="0">
                <a:solidFill>
                  <a:srgbClr val="002060"/>
                </a:solidFill>
                <a:latin typeface="Tahoma" pitchFamily="34" charset="0"/>
                <a:cs typeface="Tahoma" pitchFamily="34" charset="0"/>
              </a:rPr>
              <a:t>, LLC</a:t>
            </a:r>
          </a:p>
          <a:p>
            <a:pPr>
              <a:defRPr/>
            </a:pPr>
            <a:endParaRPr lang="en-US" sz="1200" dirty="0">
              <a:solidFill>
                <a:srgbClr val="002060"/>
              </a:solidFill>
              <a:latin typeface="Tahoma" pitchFamily="34" charset="0"/>
              <a:cs typeface="Tahoma" pitchFamily="34" charset="0"/>
            </a:endParaRPr>
          </a:p>
          <a:p>
            <a:pPr>
              <a:defRPr/>
            </a:pPr>
            <a:r>
              <a:rPr lang="en-US" cap="none" dirty="0">
                <a:solidFill>
                  <a:srgbClr val="002060"/>
                </a:solidFill>
                <a:latin typeface="Tahoma" pitchFamily="34" charset="0"/>
                <a:cs typeface="Tahoma" pitchFamily="34" charset="0"/>
              </a:rPr>
              <a:t>Maui, HI</a:t>
            </a:r>
          </a:p>
          <a:p>
            <a:pPr>
              <a:defRPr/>
            </a:pPr>
            <a:r>
              <a:rPr lang="en-US" cap="none" dirty="0">
                <a:solidFill>
                  <a:srgbClr val="002060"/>
                </a:solidFill>
                <a:latin typeface="Tahoma" pitchFamily="34" charset="0"/>
                <a:cs typeface="Tahoma" pitchFamily="34" charset="0"/>
              </a:rPr>
              <a:t>November 10, 2025</a:t>
            </a:r>
          </a:p>
        </p:txBody>
      </p:sp>
      <p:sp>
        <p:nvSpPr>
          <p:cNvPr id="9219" name="Text Box 3"/>
          <p:cNvSpPr>
            <a:spLocks noGrp="1" noChangeArrowheads="1"/>
          </p:cNvSpPr>
          <p:nvPr>
            <p:ph type="ctrTitle"/>
          </p:nvPr>
        </p:nvSpPr>
        <p:spPr>
          <a:xfrm>
            <a:off x="0" y="183695"/>
            <a:ext cx="9144000" cy="1819275"/>
          </a:xfrm>
        </p:spPr>
        <p:txBody>
          <a:bodyPr>
            <a:noAutofit/>
          </a:bodyPr>
          <a:lstStyle/>
          <a:p>
            <a:pPr>
              <a:spcBef>
                <a:spcPct val="50000"/>
              </a:spcBef>
            </a:pPr>
            <a:r>
              <a:rPr lang="en-US" sz="4000" b="1" dirty="0">
                <a:solidFill>
                  <a:srgbClr val="002060"/>
                </a:solidFill>
                <a:latin typeface="Tahoma" pitchFamily="34" charset="0"/>
                <a:cs typeface="Tahoma" pitchFamily="34" charset="0"/>
              </a:rPr>
              <a:t>THE US ECONOMY:   </a:t>
            </a:r>
            <a:br>
              <a:rPr lang="en-US" sz="4000" b="1" dirty="0">
                <a:solidFill>
                  <a:srgbClr val="002060"/>
                </a:solidFill>
                <a:latin typeface="Tahoma" pitchFamily="34" charset="0"/>
                <a:cs typeface="Tahoma" pitchFamily="34" charset="0"/>
              </a:rPr>
            </a:br>
            <a:r>
              <a:rPr lang="en-US" sz="4000" b="1" dirty="0">
                <a:solidFill>
                  <a:srgbClr val="002060"/>
                </a:solidFill>
                <a:latin typeface="Tahoma" pitchFamily="34" charset="0"/>
                <a:cs typeface="Tahoma" pitchFamily="34" charset="0"/>
              </a:rPr>
              <a:t>REMARKABLY RESILIANT, SO FAR </a:t>
            </a:r>
          </a:p>
        </p:txBody>
      </p:sp>
      <p:pic>
        <p:nvPicPr>
          <p:cNvPr id="9220" name="Picture 4" descr="C:\Users\RF\Dropbox\GraphsandLaughs\Business Card\Graphs&amp;Laughs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40" y="5314952"/>
            <a:ext cx="39449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765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691116"/>
          </a:xfrm>
        </p:spPr>
        <p:txBody>
          <a:bodyPr/>
          <a:lstStyle/>
          <a:p>
            <a:pPr algn="ctr"/>
            <a:r>
              <a:rPr lang="en-US" dirty="0">
                <a:solidFill>
                  <a:srgbClr val="FF0000"/>
                </a:solidFill>
              </a:rPr>
              <a:t>Real Disposable Personal Income</a:t>
            </a:r>
            <a:br>
              <a:rPr lang="en-US" dirty="0">
                <a:solidFill>
                  <a:srgbClr val="FF0000"/>
                </a:solidFill>
              </a:rPr>
            </a:br>
            <a:r>
              <a:rPr lang="en-US" sz="1600" dirty="0">
                <a:solidFill>
                  <a:srgbClr val="FF0000"/>
                </a:solidFill>
              </a:rPr>
              <a:t>It is well above pre-Covid, but slightly below trend</a:t>
            </a:r>
            <a:endParaRPr lang="en-US" dirty="0"/>
          </a:p>
        </p:txBody>
      </p:sp>
      <p:pic>
        <p:nvPicPr>
          <p:cNvPr id="4" name="Picture 3">
            <a:extLst>
              <a:ext uri="{FF2B5EF4-FFF2-40B4-BE49-F238E27FC236}">
                <a16:creationId xmlns:a16="http://schemas.microsoft.com/office/drawing/2014/main" id="{678D10CB-6E84-8EC2-337F-E4256571A971}"/>
              </a:ext>
            </a:extLst>
          </p:cNvPr>
          <p:cNvPicPr>
            <a:picLocks noChangeAspect="1"/>
          </p:cNvPicPr>
          <p:nvPr/>
        </p:nvPicPr>
        <p:blipFill>
          <a:blip r:embed="rId3"/>
          <a:stretch>
            <a:fillRect/>
          </a:stretch>
        </p:blipFill>
        <p:spPr>
          <a:xfrm>
            <a:off x="0" y="1065391"/>
            <a:ext cx="9143999" cy="5211536"/>
          </a:xfrm>
          <a:prstGeom prst="rect">
            <a:avLst/>
          </a:prstGeom>
        </p:spPr>
      </p:pic>
    </p:spTree>
    <p:extLst>
      <p:ext uri="{BB962C8B-B14F-4D97-AF65-F5344CB8AC3E}">
        <p14:creationId xmlns:p14="http://schemas.microsoft.com/office/powerpoint/2010/main" val="28092755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a:spLocks noGrp="1"/>
          </p:cNvSpPr>
          <p:nvPr>
            <p:ph type="title"/>
          </p:nvPr>
        </p:nvSpPr>
        <p:spPr>
          <a:xfrm>
            <a:off x="3" y="2"/>
            <a:ext cx="9143999" cy="643809"/>
          </a:xfrm>
        </p:spPr>
        <p:txBody>
          <a:bodyPr/>
          <a:lstStyle/>
          <a:p>
            <a:pPr algn="ctr"/>
            <a:r>
              <a:rPr lang="en-US" sz="2400" dirty="0">
                <a:solidFill>
                  <a:srgbClr val="002060"/>
                </a:solidFill>
                <a:latin typeface="Arial" pitchFamily="34" charset="0"/>
                <a:cs typeface="Arial" pitchFamily="34" charset="0"/>
              </a:rPr>
              <a:t>Apartment Rents are Softening </a:t>
            </a:r>
            <a:br>
              <a:rPr lang="en-US" sz="2400"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Rents are now down 0.8% Y-o-Y</a:t>
            </a:r>
            <a:endParaRPr lang="en-US" sz="1800" dirty="0">
              <a:solidFill>
                <a:srgbClr val="002060"/>
              </a:solidFill>
            </a:endParaRPr>
          </a:p>
        </p:txBody>
      </p:sp>
      <p:pic>
        <p:nvPicPr>
          <p:cNvPr id="3" name="Picture 2">
            <a:extLst>
              <a:ext uri="{FF2B5EF4-FFF2-40B4-BE49-F238E27FC236}">
                <a16:creationId xmlns:a16="http://schemas.microsoft.com/office/drawing/2014/main" id="{D12DA412-B241-3DE6-539F-7465C339FB25}"/>
              </a:ext>
            </a:extLst>
          </p:cNvPr>
          <p:cNvPicPr>
            <a:picLocks noChangeAspect="1"/>
          </p:cNvPicPr>
          <p:nvPr/>
        </p:nvPicPr>
        <p:blipFill>
          <a:blip r:embed="rId3"/>
          <a:stretch>
            <a:fillRect/>
          </a:stretch>
        </p:blipFill>
        <p:spPr>
          <a:xfrm>
            <a:off x="259771" y="643811"/>
            <a:ext cx="8624458" cy="6053706"/>
          </a:xfrm>
          <a:prstGeom prst="rect">
            <a:avLst/>
          </a:prstGeom>
        </p:spPr>
      </p:pic>
    </p:spTree>
    <p:extLst>
      <p:ext uri="{BB962C8B-B14F-4D97-AF65-F5344CB8AC3E}">
        <p14:creationId xmlns:p14="http://schemas.microsoft.com/office/powerpoint/2010/main" val="429433784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7734"/>
          </a:xfrm>
        </p:spPr>
        <p:txBody>
          <a:bodyPr/>
          <a:lstStyle/>
          <a:p>
            <a:pPr algn="ctr"/>
            <a:r>
              <a:rPr lang="en-US" dirty="0"/>
              <a:t>Credit is Generally Hard to Get </a:t>
            </a:r>
            <a:br>
              <a:rPr lang="en-US" dirty="0"/>
            </a:br>
            <a:r>
              <a:rPr lang="en-US" sz="1600" dirty="0"/>
              <a:t>It was getting easier, but Covid stopped that!</a:t>
            </a:r>
          </a:p>
        </p:txBody>
      </p:sp>
      <p:sp>
        <p:nvSpPr>
          <p:cNvPr id="3" name="AutoShape 2">
            <a:extLst>
              <a:ext uri="{FF2B5EF4-FFF2-40B4-BE49-F238E27FC236}">
                <a16:creationId xmlns:a16="http://schemas.microsoft.com/office/drawing/2014/main" id="{4B2069CC-8ECC-4D9D-9665-9E9A4427480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AutoShape 2">
            <a:extLst>
              <a:ext uri="{FF2B5EF4-FFF2-40B4-BE49-F238E27FC236}">
                <a16:creationId xmlns:a16="http://schemas.microsoft.com/office/drawing/2014/main" id="{F5045534-DD0D-DE6E-B0A6-3F1A3070940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6" name="Picture 5">
            <a:extLst>
              <a:ext uri="{FF2B5EF4-FFF2-40B4-BE49-F238E27FC236}">
                <a16:creationId xmlns:a16="http://schemas.microsoft.com/office/drawing/2014/main" id="{CDD6EE59-3E4A-A1E5-59F9-7E8FEF75D4FD}"/>
              </a:ext>
            </a:extLst>
          </p:cNvPr>
          <p:cNvPicPr>
            <a:picLocks noChangeAspect="1"/>
          </p:cNvPicPr>
          <p:nvPr/>
        </p:nvPicPr>
        <p:blipFill>
          <a:blip r:embed="rId3"/>
          <a:stretch>
            <a:fillRect/>
          </a:stretch>
        </p:blipFill>
        <p:spPr>
          <a:xfrm>
            <a:off x="495300" y="737734"/>
            <a:ext cx="8458200" cy="6045444"/>
          </a:xfrm>
          <a:prstGeom prst="rect">
            <a:avLst/>
          </a:prstGeom>
        </p:spPr>
      </p:pic>
    </p:spTree>
    <p:extLst>
      <p:ext uri="{BB962C8B-B14F-4D97-AF65-F5344CB8AC3E}">
        <p14:creationId xmlns:p14="http://schemas.microsoft.com/office/powerpoint/2010/main" val="33102329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204948-4763-4536-9162-BDE7E88B6E84}"/>
              </a:ext>
            </a:extLst>
          </p:cNvPr>
          <p:cNvSpPr txBox="1">
            <a:spLocks/>
          </p:cNvSpPr>
          <p:nvPr/>
        </p:nvSpPr>
        <p:spPr bwMode="auto">
          <a:xfrm>
            <a:off x="2" y="0"/>
            <a:ext cx="9143999" cy="7466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Mortgage Quality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It has meaningfully improved and remains high  </a:t>
            </a:r>
          </a:p>
        </p:txBody>
      </p:sp>
      <p:pic>
        <p:nvPicPr>
          <p:cNvPr id="3" name="Picture 2">
            <a:extLst>
              <a:ext uri="{FF2B5EF4-FFF2-40B4-BE49-F238E27FC236}">
                <a16:creationId xmlns:a16="http://schemas.microsoft.com/office/drawing/2014/main" id="{0380DAD3-AEDA-66A1-1A7E-AA449490A954}"/>
              </a:ext>
            </a:extLst>
          </p:cNvPr>
          <p:cNvPicPr>
            <a:picLocks noChangeAspect="1"/>
          </p:cNvPicPr>
          <p:nvPr/>
        </p:nvPicPr>
        <p:blipFill>
          <a:blip r:embed="rId3"/>
          <a:stretch>
            <a:fillRect/>
          </a:stretch>
        </p:blipFill>
        <p:spPr>
          <a:xfrm>
            <a:off x="361509" y="693804"/>
            <a:ext cx="8420982" cy="6164196"/>
          </a:xfrm>
          <a:prstGeom prst="rect">
            <a:avLst/>
          </a:prstGeom>
        </p:spPr>
      </p:pic>
    </p:spTree>
    <p:extLst>
      <p:ext uri="{BB962C8B-B14F-4D97-AF65-F5344CB8AC3E}">
        <p14:creationId xmlns:p14="http://schemas.microsoft.com/office/powerpoint/2010/main" val="17298824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9143999" cy="712787"/>
          </a:xfrm>
        </p:spPr>
        <p:txBody>
          <a:bodyPr/>
          <a:lstStyle/>
          <a:p>
            <a:pPr algn="ctr"/>
            <a:r>
              <a:rPr lang="en-US" dirty="0"/>
              <a:t>REO Inventory Held By Banks</a:t>
            </a:r>
            <a:br>
              <a:rPr lang="en-US" dirty="0"/>
            </a:br>
            <a:r>
              <a:rPr lang="en-US" sz="1600" dirty="0"/>
              <a:t>It is very low. Rapid price appreciation is largely why  </a:t>
            </a:r>
          </a:p>
        </p:txBody>
      </p:sp>
      <p:pic>
        <p:nvPicPr>
          <p:cNvPr id="4" name="Picture 3">
            <a:extLst>
              <a:ext uri="{FF2B5EF4-FFF2-40B4-BE49-F238E27FC236}">
                <a16:creationId xmlns:a16="http://schemas.microsoft.com/office/drawing/2014/main" id="{10782A82-0EB1-81E6-8DAF-EF304F72AD0B}"/>
              </a:ext>
            </a:extLst>
          </p:cNvPr>
          <p:cNvPicPr>
            <a:picLocks noChangeAspect="1"/>
          </p:cNvPicPr>
          <p:nvPr/>
        </p:nvPicPr>
        <p:blipFill>
          <a:blip r:embed="rId3"/>
          <a:stretch>
            <a:fillRect/>
          </a:stretch>
        </p:blipFill>
        <p:spPr>
          <a:xfrm>
            <a:off x="0" y="840361"/>
            <a:ext cx="9144000" cy="5601026"/>
          </a:xfrm>
          <a:prstGeom prst="rect">
            <a:avLst/>
          </a:prstGeom>
        </p:spPr>
      </p:pic>
    </p:spTree>
    <p:extLst>
      <p:ext uri="{BB962C8B-B14F-4D97-AF65-F5344CB8AC3E}">
        <p14:creationId xmlns:p14="http://schemas.microsoft.com/office/powerpoint/2010/main" val="16910450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2" y="54808"/>
            <a:ext cx="9143999" cy="1429608"/>
          </a:xfrm>
        </p:spPr>
        <p:txBody>
          <a:bodyPr/>
          <a:lstStyle/>
          <a:p>
            <a:pPr algn="ctr"/>
            <a:r>
              <a:rPr lang="en-US" dirty="0"/>
              <a:t>Construction Costs are Way Up</a:t>
            </a:r>
            <a:br>
              <a:rPr lang="en-US" dirty="0"/>
            </a:br>
            <a:r>
              <a:rPr lang="en-US" sz="1600" dirty="0"/>
              <a:t>The increases since Covid-19 are astounding. Now add tariffs   </a:t>
            </a:r>
          </a:p>
        </p:txBody>
      </p:sp>
      <p:pic>
        <p:nvPicPr>
          <p:cNvPr id="4" name="Picture 3">
            <a:extLst>
              <a:ext uri="{FF2B5EF4-FFF2-40B4-BE49-F238E27FC236}">
                <a16:creationId xmlns:a16="http://schemas.microsoft.com/office/drawing/2014/main" id="{C4C7F1EB-E3B6-7558-ACB3-A762D0A376F2}"/>
              </a:ext>
            </a:extLst>
          </p:cNvPr>
          <p:cNvPicPr>
            <a:picLocks noChangeAspect="1"/>
          </p:cNvPicPr>
          <p:nvPr/>
        </p:nvPicPr>
        <p:blipFill>
          <a:blip r:embed="rId3"/>
          <a:stretch>
            <a:fillRect/>
          </a:stretch>
        </p:blipFill>
        <p:spPr>
          <a:xfrm>
            <a:off x="1133125" y="759141"/>
            <a:ext cx="6877750" cy="6098859"/>
          </a:xfrm>
          <a:prstGeom prst="rect">
            <a:avLst/>
          </a:prstGeom>
        </p:spPr>
      </p:pic>
    </p:spTree>
    <p:extLst>
      <p:ext uri="{BB962C8B-B14F-4D97-AF65-F5344CB8AC3E}">
        <p14:creationId xmlns:p14="http://schemas.microsoft.com/office/powerpoint/2010/main" val="3377061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2" y="54808"/>
            <a:ext cx="9143999" cy="1429608"/>
          </a:xfrm>
        </p:spPr>
        <p:txBody>
          <a:bodyPr/>
          <a:lstStyle/>
          <a:p>
            <a:pPr algn="ctr"/>
            <a:r>
              <a:rPr lang="en-US" dirty="0"/>
              <a:t>Construction Cost Inflation </a:t>
            </a:r>
            <a:br>
              <a:rPr lang="en-US" dirty="0"/>
            </a:br>
            <a:r>
              <a:rPr lang="en-US" sz="1600" dirty="0"/>
              <a:t>The increases are getting bigger</a:t>
            </a:r>
          </a:p>
        </p:txBody>
      </p:sp>
      <p:pic>
        <p:nvPicPr>
          <p:cNvPr id="3" name="Picture 2">
            <a:extLst>
              <a:ext uri="{FF2B5EF4-FFF2-40B4-BE49-F238E27FC236}">
                <a16:creationId xmlns:a16="http://schemas.microsoft.com/office/drawing/2014/main" id="{DFD97C28-73DC-8529-522B-D9E6BED02D6B}"/>
              </a:ext>
            </a:extLst>
          </p:cNvPr>
          <p:cNvPicPr>
            <a:picLocks noChangeAspect="1"/>
          </p:cNvPicPr>
          <p:nvPr/>
        </p:nvPicPr>
        <p:blipFill>
          <a:blip r:embed="rId3"/>
          <a:stretch>
            <a:fillRect/>
          </a:stretch>
        </p:blipFill>
        <p:spPr>
          <a:xfrm>
            <a:off x="12562" y="1187314"/>
            <a:ext cx="9118876" cy="4958876"/>
          </a:xfrm>
          <a:prstGeom prst="rect">
            <a:avLst/>
          </a:prstGeom>
        </p:spPr>
      </p:pic>
    </p:spTree>
    <p:extLst>
      <p:ext uri="{BB962C8B-B14F-4D97-AF65-F5344CB8AC3E}">
        <p14:creationId xmlns:p14="http://schemas.microsoft.com/office/powerpoint/2010/main" val="6456308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21966-8DE9-5131-8B5D-279056F17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77E00-4647-39B5-7E30-6B1C83A73977}"/>
              </a:ext>
            </a:extLst>
          </p:cNvPr>
          <p:cNvSpPr>
            <a:spLocks noGrp="1"/>
          </p:cNvSpPr>
          <p:nvPr>
            <p:ph type="title"/>
          </p:nvPr>
        </p:nvSpPr>
        <p:spPr>
          <a:xfrm>
            <a:off x="12562" y="54808"/>
            <a:ext cx="9143999" cy="1429608"/>
          </a:xfrm>
        </p:spPr>
        <p:txBody>
          <a:bodyPr/>
          <a:lstStyle/>
          <a:p>
            <a:pPr algn="ctr"/>
            <a:r>
              <a:rPr lang="en-US" dirty="0"/>
              <a:t>Construction Cost Inflation </a:t>
            </a:r>
            <a:br>
              <a:rPr lang="en-US" dirty="0"/>
            </a:br>
            <a:r>
              <a:rPr lang="en-US" sz="1600" dirty="0"/>
              <a:t>The increases are likely to continue</a:t>
            </a:r>
          </a:p>
        </p:txBody>
      </p:sp>
      <p:pic>
        <p:nvPicPr>
          <p:cNvPr id="4" name="Picture 3">
            <a:extLst>
              <a:ext uri="{FF2B5EF4-FFF2-40B4-BE49-F238E27FC236}">
                <a16:creationId xmlns:a16="http://schemas.microsoft.com/office/drawing/2014/main" id="{EC825063-2294-C9D4-651D-333101782B03}"/>
              </a:ext>
            </a:extLst>
          </p:cNvPr>
          <p:cNvPicPr>
            <a:picLocks noChangeAspect="1"/>
          </p:cNvPicPr>
          <p:nvPr/>
        </p:nvPicPr>
        <p:blipFill>
          <a:blip r:embed="rId3"/>
          <a:stretch>
            <a:fillRect/>
          </a:stretch>
        </p:blipFill>
        <p:spPr>
          <a:xfrm>
            <a:off x="12562" y="1371592"/>
            <a:ext cx="9118876" cy="5056300"/>
          </a:xfrm>
          <a:prstGeom prst="rect">
            <a:avLst/>
          </a:prstGeom>
        </p:spPr>
      </p:pic>
    </p:spTree>
    <p:extLst>
      <p:ext uri="{BB962C8B-B14F-4D97-AF65-F5344CB8AC3E}">
        <p14:creationId xmlns:p14="http://schemas.microsoft.com/office/powerpoint/2010/main" val="32485115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9332" y="5666"/>
            <a:ext cx="8824880" cy="698002"/>
          </a:xfrm>
        </p:spPr>
        <p:txBody>
          <a:bodyPr/>
          <a:lstStyle/>
          <a:p>
            <a:pPr algn="ctr"/>
            <a:r>
              <a:rPr lang="en-US" dirty="0"/>
              <a:t>Construction Unemployment</a:t>
            </a:r>
            <a:br>
              <a:rPr lang="en-US" dirty="0"/>
            </a:br>
            <a:r>
              <a:rPr lang="en-US" sz="1600" dirty="0"/>
              <a:t>At lowest level in decades</a:t>
            </a:r>
          </a:p>
        </p:txBody>
      </p:sp>
      <p:pic>
        <p:nvPicPr>
          <p:cNvPr id="4" name="Picture 3">
            <a:extLst>
              <a:ext uri="{FF2B5EF4-FFF2-40B4-BE49-F238E27FC236}">
                <a16:creationId xmlns:a16="http://schemas.microsoft.com/office/drawing/2014/main" id="{B4413A66-E55E-7E9D-D75C-60BD05B77FA1}"/>
              </a:ext>
            </a:extLst>
          </p:cNvPr>
          <p:cNvPicPr>
            <a:picLocks noChangeAspect="1"/>
          </p:cNvPicPr>
          <p:nvPr/>
        </p:nvPicPr>
        <p:blipFill>
          <a:blip r:embed="rId3"/>
          <a:stretch>
            <a:fillRect/>
          </a:stretch>
        </p:blipFill>
        <p:spPr>
          <a:xfrm>
            <a:off x="0" y="1132298"/>
            <a:ext cx="9144000" cy="5211536"/>
          </a:xfrm>
          <a:prstGeom prst="rect">
            <a:avLst/>
          </a:prstGeom>
        </p:spPr>
      </p:pic>
    </p:spTree>
    <p:extLst>
      <p:ext uri="{BB962C8B-B14F-4D97-AF65-F5344CB8AC3E}">
        <p14:creationId xmlns:p14="http://schemas.microsoft.com/office/powerpoint/2010/main" val="31174213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2B7BC-4171-33F8-4D95-26FBE8723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9933A-3866-2F54-4674-852A70128A29}"/>
              </a:ext>
            </a:extLst>
          </p:cNvPr>
          <p:cNvSpPr>
            <a:spLocks noGrp="1"/>
          </p:cNvSpPr>
          <p:nvPr>
            <p:ph type="title"/>
          </p:nvPr>
        </p:nvSpPr>
        <p:spPr>
          <a:xfrm>
            <a:off x="0" y="2"/>
            <a:ext cx="9144000" cy="765809"/>
          </a:xfrm>
        </p:spPr>
        <p:txBody>
          <a:bodyPr/>
          <a:lstStyle/>
          <a:p>
            <a:pPr algn="ctr"/>
            <a:r>
              <a:rPr lang="en-US" dirty="0"/>
              <a:t>Latest AIA Consensus Forecast</a:t>
            </a:r>
            <a:br>
              <a:rPr lang="en-US" sz="1600" dirty="0"/>
            </a:br>
            <a:r>
              <a:rPr lang="en-US" sz="1600" dirty="0"/>
              <a:t>It generally sees weak growth in 2025</a:t>
            </a:r>
            <a:endParaRPr lang="en-US" dirty="0"/>
          </a:p>
        </p:txBody>
      </p:sp>
      <p:sp>
        <p:nvSpPr>
          <p:cNvPr id="3" name="AutoShape 2" descr="C:\Users\User\Downloads\AIA72018.webp">
            <a:extLst>
              <a:ext uri="{FF2B5EF4-FFF2-40B4-BE49-F238E27FC236}">
                <a16:creationId xmlns:a16="http://schemas.microsoft.com/office/drawing/2014/main" id="{14ACA22B-E17A-8F21-1548-2BBDB1EA6B6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6" name="AutoShape 4" descr="Consensus Construction Forecast for June 2018">
            <a:extLst>
              <a:ext uri="{FF2B5EF4-FFF2-40B4-BE49-F238E27FC236}">
                <a16:creationId xmlns:a16="http://schemas.microsoft.com/office/drawing/2014/main" id="{BFDA6277-3453-0DEA-56E1-D1A6C27085C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1" name="AutoShape 14" descr="C:\Users\User\Pictures\aia">
            <a:extLst>
              <a:ext uri="{FF2B5EF4-FFF2-40B4-BE49-F238E27FC236}">
                <a16:creationId xmlns:a16="http://schemas.microsoft.com/office/drawing/2014/main" id="{1DC2D39E-AA9D-CE96-87E8-13B97C6A4182}"/>
              </a:ext>
            </a:extLst>
          </p:cNvPr>
          <p:cNvSpPr>
            <a:spLocks noChangeAspect="1" noChangeArrowheads="1"/>
          </p:cNvSpPr>
          <p:nvPr/>
        </p:nvSpPr>
        <p:spPr bwMode="auto">
          <a:xfrm>
            <a:off x="1181100" y="1485900"/>
            <a:ext cx="7086600" cy="4191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utoShape 2" descr="C:\Users\User\Downloads\lexmas8pt0jkiiworlcr.webp">
            <a:extLst>
              <a:ext uri="{FF2B5EF4-FFF2-40B4-BE49-F238E27FC236}">
                <a16:creationId xmlns:a16="http://schemas.microsoft.com/office/drawing/2014/main" id="{6C4943D3-DF2C-27B4-205D-506A2CD7ADB0}"/>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AutoShape 2">
            <a:extLst>
              <a:ext uri="{FF2B5EF4-FFF2-40B4-BE49-F238E27FC236}">
                <a16:creationId xmlns:a16="http://schemas.microsoft.com/office/drawing/2014/main" id="{1EB00A9F-FCBA-A198-8B0F-3E9FD8C69BCB}"/>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8" name="Picture 7">
            <a:extLst>
              <a:ext uri="{FF2B5EF4-FFF2-40B4-BE49-F238E27FC236}">
                <a16:creationId xmlns:a16="http://schemas.microsoft.com/office/drawing/2014/main" id="{A3B7DF7A-B5F8-4916-552E-3B25A0D34244}"/>
              </a:ext>
            </a:extLst>
          </p:cNvPr>
          <p:cNvPicPr>
            <a:picLocks noChangeAspect="1"/>
          </p:cNvPicPr>
          <p:nvPr/>
        </p:nvPicPr>
        <p:blipFill>
          <a:blip r:embed="rId3"/>
          <a:stretch>
            <a:fillRect/>
          </a:stretch>
        </p:blipFill>
        <p:spPr>
          <a:xfrm>
            <a:off x="0" y="879231"/>
            <a:ext cx="9144000" cy="5509846"/>
          </a:xfrm>
          <a:prstGeom prst="rect">
            <a:avLst/>
          </a:prstGeom>
        </p:spPr>
      </p:pic>
    </p:spTree>
    <p:extLst>
      <p:ext uri="{BB962C8B-B14F-4D97-AF65-F5344CB8AC3E}">
        <p14:creationId xmlns:p14="http://schemas.microsoft.com/office/powerpoint/2010/main" val="26445632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7096"/>
            <a:ext cx="9143999" cy="765809"/>
          </a:xfrm>
        </p:spPr>
        <p:txBody>
          <a:bodyPr/>
          <a:lstStyle/>
          <a:p>
            <a:pPr algn="ctr"/>
            <a:r>
              <a:rPr lang="en-US" dirty="0"/>
              <a:t>Architectural Billing Index</a:t>
            </a:r>
            <a:br>
              <a:rPr lang="en-US" dirty="0"/>
            </a:br>
            <a:r>
              <a:rPr lang="en-US" sz="1600" dirty="0"/>
              <a:t>Is a 9 to 12-month leading indicator of CRE. Sub-50 means shrinking </a:t>
            </a:r>
            <a:endParaRPr lang="en-US" dirty="0"/>
          </a:p>
        </p:txBody>
      </p:sp>
      <p:pic>
        <p:nvPicPr>
          <p:cNvPr id="4" name="Picture 3">
            <a:extLst>
              <a:ext uri="{FF2B5EF4-FFF2-40B4-BE49-F238E27FC236}">
                <a16:creationId xmlns:a16="http://schemas.microsoft.com/office/drawing/2014/main" id="{EE6CE680-721F-3BC8-8090-960FA810BC0E}"/>
              </a:ext>
            </a:extLst>
          </p:cNvPr>
          <p:cNvPicPr>
            <a:picLocks noChangeAspect="1"/>
          </p:cNvPicPr>
          <p:nvPr/>
        </p:nvPicPr>
        <p:blipFill>
          <a:blip r:embed="rId3"/>
          <a:stretch>
            <a:fillRect/>
          </a:stretch>
        </p:blipFill>
        <p:spPr>
          <a:xfrm>
            <a:off x="-3" y="857498"/>
            <a:ext cx="9144000" cy="5704114"/>
          </a:xfrm>
          <a:prstGeom prst="rect">
            <a:avLst/>
          </a:prstGeom>
        </p:spPr>
      </p:pic>
    </p:spTree>
    <p:extLst>
      <p:ext uri="{BB962C8B-B14F-4D97-AF65-F5344CB8AC3E}">
        <p14:creationId xmlns:p14="http://schemas.microsoft.com/office/powerpoint/2010/main" val="11788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2"/>
            <a:ext cx="9144000" cy="6940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Household Savings Rate </a:t>
            </a:r>
            <a:b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b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It is flat and historically low at 4.6%</a:t>
            </a:r>
          </a:p>
        </p:txBody>
      </p:sp>
      <p:pic>
        <p:nvPicPr>
          <p:cNvPr id="2" name="Picture 1">
            <a:extLst>
              <a:ext uri="{FF2B5EF4-FFF2-40B4-BE49-F238E27FC236}">
                <a16:creationId xmlns:a16="http://schemas.microsoft.com/office/drawing/2014/main" id="{6037EA97-A93B-4F8F-C83D-62EE84E4FE40}"/>
              </a:ext>
            </a:extLst>
          </p:cNvPr>
          <p:cNvPicPr>
            <a:picLocks noChangeAspect="1"/>
          </p:cNvPicPr>
          <p:nvPr/>
        </p:nvPicPr>
        <p:blipFill>
          <a:blip r:embed="rId3"/>
          <a:stretch>
            <a:fillRect/>
          </a:stretch>
        </p:blipFill>
        <p:spPr>
          <a:xfrm>
            <a:off x="-1" y="1043089"/>
            <a:ext cx="9143999" cy="5211536"/>
          </a:xfrm>
          <a:prstGeom prst="rect">
            <a:avLst/>
          </a:prstGeom>
        </p:spPr>
      </p:pic>
    </p:spTree>
    <p:extLst>
      <p:ext uri="{BB962C8B-B14F-4D97-AF65-F5344CB8AC3E}">
        <p14:creationId xmlns:p14="http://schemas.microsoft.com/office/powerpoint/2010/main" val="423660229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94063"/>
          </a:xfrm>
        </p:spPr>
        <p:txBody>
          <a:bodyPr/>
          <a:lstStyle/>
          <a:p>
            <a:pPr algn="ctr"/>
            <a:r>
              <a:rPr lang="en-US" dirty="0"/>
              <a:t>Future Construction Activity</a:t>
            </a:r>
            <a:br>
              <a:rPr lang="en-US" dirty="0"/>
            </a:br>
            <a:r>
              <a:rPr lang="en-US" sz="1600" b="0" dirty="0"/>
              <a:t>Measures non-residential projects in the planning phase &amp; is a 12-month leading economic indicator</a:t>
            </a:r>
          </a:p>
        </p:txBody>
      </p:sp>
      <p:pic>
        <p:nvPicPr>
          <p:cNvPr id="3" name="Picture 2">
            <a:extLst>
              <a:ext uri="{FF2B5EF4-FFF2-40B4-BE49-F238E27FC236}">
                <a16:creationId xmlns:a16="http://schemas.microsoft.com/office/drawing/2014/main" id="{1B93C106-EBF2-D6EA-4E6D-E030A556E064}"/>
              </a:ext>
            </a:extLst>
          </p:cNvPr>
          <p:cNvPicPr>
            <a:picLocks noChangeAspect="1"/>
          </p:cNvPicPr>
          <p:nvPr/>
        </p:nvPicPr>
        <p:blipFill>
          <a:blip r:embed="rId3"/>
          <a:stretch>
            <a:fillRect/>
          </a:stretch>
        </p:blipFill>
        <p:spPr>
          <a:xfrm>
            <a:off x="1625527" y="769552"/>
            <a:ext cx="5892945" cy="6088446"/>
          </a:xfrm>
          <a:prstGeom prst="rect">
            <a:avLst/>
          </a:prstGeom>
        </p:spPr>
      </p:pic>
    </p:spTree>
    <p:extLst>
      <p:ext uri="{BB962C8B-B14F-4D97-AF65-F5344CB8AC3E}">
        <p14:creationId xmlns:p14="http://schemas.microsoft.com/office/powerpoint/2010/main" val="38777757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a:spLocks noGrp="1"/>
          </p:cNvSpPr>
          <p:nvPr>
            <p:ph type="title"/>
          </p:nvPr>
        </p:nvSpPr>
        <p:spPr>
          <a:xfrm>
            <a:off x="0" y="2"/>
            <a:ext cx="9134590" cy="713423"/>
          </a:xfrm>
        </p:spPr>
        <p:txBody>
          <a:bodyPr/>
          <a:lstStyle/>
          <a:p>
            <a:pPr algn="ctr"/>
            <a:r>
              <a:rPr lang="en-US" sz="2400" dirty="0">
                <a:solidFill>
                  <a:srgbClr val="002060"/>
                </a:solidFill>
                <a:latin typeface="Arial" pitchFamily="34" charset="0"/>
                <a:cs typeface="Arial" pitchFamily="34" charset="0"/>
              </a:rPr>
              <a:t>Demographics Are Good</a:t>
            </a:r>
            <a:br>
              <a:rPr lang="en-US" sz="2400" dirty="0">
                <a:solidFill>
                  <a:srgbClr val="002060"/>
                </a:solidFill>
                <a:latin typeface="Arial" pitchFamily="34" charset="0"/>
                <a:cs typeface="Arial" pitchFamily="34" charset="0"/>
              </a:rPr>
            </a:br>
            <a:r>
              <a:rPr lang="en-US" sz="1800" dirty="0">
                <a:solidFill>
                  <a:srgbClr val="002060"/>
                </a:solidFill>
                <a:latin typeface="Arial" pitchFamily="34" charset="0"/>
                <a:cs typeface="Arial" pitchFamily="34" charset="0"/>
              </a:rPr>
              <a:t>Housing demand will be strong for years </a:t>
            </a:r>
            <a:endParaRPr lang="en-US" sz="1800" dirty="0">
              <a:solidFill>
                <a:srgbClr val="002060"/>
              </a:solidFill>
            </a:endParaRPr>
          </a:p>
        </p:txBody>
      </p:sp>
      <p:sp>
        <p:nvSpPr>
          <p:cNvPr id="2" name="Arrow: Right 1">
            <a:extLst>
              <a:ext uri="{FF2B5EF4-FFF2-40B4-BE49-F238E27FC236}">
                <a16:creationId xmlns:a16="http://schemas.microsoft.com/office/drawing/2014/main" id="{2A1D4383-174C-426C-95B1-C97462190FAF}"/>
              </a:ext>
            </a:extLst>
          </p:cNvPr>
          <p:cNvSpPr/>
          <p:nvPr/>
        </p:nvSpPr>
        <p:spPr bwMode="auto">
          <a:xfrm>
            <a:off x="2743202" y="1524002"/>
            <a:ext cx="574371" cy="40403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3" name="Picture 2">
            <a:extLst>
              <a:ext uri="{FF2B5EF4-FFF2-40B4-BE49-F238E27FC236}">
                <a16:creationId xmlns:a16="http://schemas.microsoft.com/office/drawing/2014/main" id="{5BEDD1A2-EBEE-DF86-BF5D-C7C2FF948004}"/>
              </a:ext>
            </a:extLst>
          </p:cNvPr>
          <p:cNvPicPr>
            <a:picLocks noChangeAspect="1"/>
          </p:cNvPicPr>
          <p:nvPr/>
        </p:nvPicPr>
        <p:blipFill>
          <a:blip r:embed="rId3"/>
          <a:stretch>
            <a:fillRect/>
          </a:stretch>
        </p:blipFill>
        <p:spPr>
          <a:xfrm>
            <a:off x="0" y="957287"/>
            <a:ext cx="9144000" cy="5232353"/>
          </a:xfrm>
          <a:prstGeom prst="rect">
            <a:avLst/>
          </a:prstGeom>
        </p:spPr>
      </p:pic>
    </p:spTree>
    <p:extLst>
      <p:ext uri="{BB962C8B-B14F-4D97-AF65-F5344CB8AC3E}">
        <p14:creationId xmlns:p14="http://schemas.microsoft.com/office/powerpoint/2010/main" val="79719488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47" y="1494336"/>
            <a:ext cx="8514449" cy="4244312"/>
          </a:xfrm>
        </p:spPr>
        <p:txBody>
          <a:bodyPr/>
          <a:lstStyle/>
          <a:p>
            <a:pPr marL="0" indent="0" algn="ctr">
              <a:lnSpc>
                <a:spcPct val="100000"/>
              </a:lnSpc>
              <a:buNone/>
            </a:pPr>
            <a:r>
              <a:rPr lang="en-US" sz="8000" b="1" dirty="0">
                <a:solidFill>
                  <a:srgbClr val="00B050"/>
                </a:solidFill>
                <a:latin typeface="Arial" panose="020B0604020202020204" pitchFamily="34" charset="0"/>
                <a:cs typeface="Arial" panose="020B0604020202020204" pitchFamily="34" charset="0"/>
              </a:rPr>
              <a:t>What About Things Here? </a:t>
            </a:r>
          </a:p>
        </p:txBody>
      </p:sp>
    </p:spTree>
    <p:extLst>
      <p:ext uri="{BB962C8B-B14F-4D97-AF65-F5344CB8AC3E}">
        <p14:creationId xmlns:p14="http://schemas.microsoft.com/office/powerpoint/2010/main" val="17256323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2D39354-0F25-1623-B937-900506108EC4}"/>
              </a:ext>
            </a:extLst>
          </p:cNvPr>
          <p:cNvPicPr>
            <a:picLocks noChangeAspect="1"/>
          </p:cNvPicPr>
          <p:nvPr/>
        </p:nvPicPr>
        <p:blipFill>
          <a:blip r:embed="rId3"/>
          <a:stretch>
            <a:fillRect/>
          </a:stretch>
        </p:blipFill>
        <p:spPr>
          <a:xfrm>
            <a:off x="615875" y="743991"/>
            <a:ext cx="7912250" cy="6114011"/>
          </a:xfrm>
          <a:prstGeom prst="rect">
            <a:avLst/>
          </a:prstGeom>
        </p:spPr>
      </p:pic>
      <p:sp>
        <p:nvSpPr>
          <p:cNvPr id="7" name="Down Arrow 5">
            <a:extLst>
              <a:ext uri="{FF2B5EF4-FFF2-40B4-BE49-F238E27FC236}">
                <a16:creationId xmlns:a16="http://schemas.microsoft.com/office/drawing/2014/main" id="{54B385FF-3300-4E98-8C86-613FF88E54B3}"/>
              </a:ext>
            </a:extLst>
          </p:cNvPr>
          <p:cNvSpPr/>
          <p:nvPr/>
        </p:nvSpPr>
        <p:spPr bwMode="auto">
          <a:xfrm>
            <a:off x="2438400" y="3184398"/>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8" name="Title 1"/>
          <p:cNvSpPr>
            <a:spLocks noGrp="1"/>
          </p:cNvSpPr>
          <p:nvPr>
            <p:ph type="title"/>
          </p:nvPr>
        </p:nvSpPr>
        <p:spPr>
          <a:xfrm>
            <a:off x="3" y="46037"/>
            <a:ext cx="9143999" cy="890399"/>
          </a:xfrm>
        </p:spPr>
        <p:txBody>
          <a:bodyPr/>
          <a:lstStyle/>
          <a:p>
            <a:pPr algn="ctr"/>
            <a:r>
              <a:rPr lang="en-US" dirty="0"/>
              <a:t>Things Are Definitely Slowing</a:t>
            </a:r>
            <a:br>
              <a:rPr lang="en-US" dirty="0"/>
            </a:br>
            <a:r>
              <a:rPr lang="en-US" sz="1600" dirty="0"/>
              <a:t>Growth is slowing</a:t>
            </a:r>
          </a:p>
        </p:txBody>
      </p:sp>
      <p:sp>
        <p:nvSpPr>
          <p:cNvPr id="6" name="Down Arrow 5"/>
          <p:cNvSpPr/>
          <p:nvPr/>
        </p:nvSpPr>
        <p:spPr bwMode="auto">
          <a:xfrm>
            <a:off x="3066620" y="1351741"/>
            <a:ext cx="304800" cy="56529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2" name="AutoShape 2">
            <a:extLst>
              <a:ext uri="{FF2B5EF4-FFF2-40B4-BE49-F238E27FC236}">
                <a16:creationId xmlns:a16="http://schemas.microsoft.com/office/drawing/2014/main" id="{B0B6762B-4F9A-42C2-AA7C-AE0BA9E3F49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9" name="Down Arrow 5">
            <a:extLst>
              <a:ext uri="{FF2B5EF4-FFF2-40B4-BE49-F238E27FC236}">
                <a16:creationId xmlns:a16="http://schemas.microsoft.com/office/drawing/2014/main" id="{1C389675-23F8-47A5-BCEF-6074D3BE7497}"/>
              </a:ext>
            </a:extLst>
          </p:cNvPr>
          <p:cNvSpPr/>
          <p:nvPr/>
        </p:nvSpPr>
        <p:spPr bwMode="auto">
          <a:xfrm>
            <a:off x="4800600" y="2286000"/>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3389408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5">
            <a:extLst>
              <a:ext uri="{FF2B5EF4-FFF2-40B4-BE49-F238E27FC236}">
                <a16:creationId xmlns:a16="http://schemas.microsoft.com/office/drawing/2014/main" id="{54B385FF-3300-4E98-8C86-613FF88E54B3}"/>
              </a:ext>
            </a:extLst>
          </p:cNvPr>
          <p:cNvSpPr/>
          <p:nvPr/>
        </p:nvSpPr>
        <p:spPr bwMode="auto">
          <a:xfrm>
            <a:off x="2507287" y="2428870"/>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8" name="Title 1"/>
          <p:cNvSpPr>
            <a:spLocks noGrp="1"/>
          </p:cNvSpPr>
          <p:nvPr>
            <p:ph type="title"/>
          </p:nvPr>
        </p:nvSpPr>
        <p:spPr>
          <a:xfrm>
            <a:off x="3" y="46037"/>
            <a:ext cx="9143999" cy="890399"/>
          </a:xfrm>
        </p:spPr>
        <p:txBody>
          <a:bodyPr/>
          <a:lstStyle/>
          <a:p>
            <a:pPr algn="ctr"/>
            <a:r>
              <a:rPr lang="en-US" dirty="0"/>
              <a:t>Things Are Slowing</a:t>
            </a:r>
            <a:br>
              <a:rPr lang="en-US" dirty="0"/>
            </a:br>
            <a:r>
              <a:rPr lang="en-US" sz="1600" dirty="0"/>
              <a:t>Growth is still generally OK</a:t>
            </a:r>
          </a:p>
        </p:txBody>
      </p:sp>
      <p:sp>
        <p:nvSpPr>
          <p:cNvPr id="6" name="Down Arrow 5"/>
          <p:cNvSpPr/>
          <p:nvPr/>
        </p:nvSpPr>
        <p:spPr bwMode="auto">
          <a:xfrm>
            <a:off x="2219671" y="1258570"/>
            <a:ext cx="304800" cy="56529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2" name="AutoShape 2">
            <a:extLst>
              <a:ext uri="{FF2B5EF4-FFF2-40B4-BE49-F238E27FC236}">
                <a16:creationId xmlns:a16="http://schemas.microsoft.com/office/drawing/2014/main" id="{B0B6762B-4F9A-42C2-AA7C-AE0BA9E3F49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9" name="Down Arrow 5">
            <a:extLst>
              <a:ext uri="{FF2B5EF4-FFF2-40B4-BE49-F238E27FC236}">
                <a16:creationId xmlns:a16="http://schemas.microsoft.com/office/drawing/2014/main" id="{1C389675-23F8-47A5-BCEF-6074D3BE7497}"/>
              </a:ext>
            </a:extLst>
          </p:cNvPr>
          <p:cNvSpPr/>
          <p:nvPr/>
        </p:nvSpPr>
        <p:spPr bwMode="auto">
          <a:xfrm>
            <a:off x="3987297" y="1807207"/>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BDF60C0E-B2C2-8151-35F1-4CEAD6098080}"/>
              </a:ext>
            </a:extLst>
          </p:cNvPr>
          <p:cNvPicPr>
            <a:picLocks noChangeAspect="1"/>
          </p:cNvPicPr>
          <p:nvPr/>
        </p:nvPicPr>
        <p:blipFill>
          <a:blip r:embed="rId3"/>
          <a:stretch>
            <a:fillRect/>
          </a:stretch>
        </p:blipFill>
        <p:spPr>
          <a:xfrm>
            <a:off x="612757" y="739171"/>
            <a:ext cx="7918485" cy="6118829"/>
          </a:xfrm>
          <a:prstGeom prst="rect">
            <a:avLst/>
          </a:prstGeom>
        </p:spPr>
      </p:pic>
      <p:sp>
        <p:nvSpPr>
          <p:cNvPr id="3" name="Down Arrow 5">
            <a:extLst>
              <a:ext uri="{FF2B5EF4-FFF2-40B4-BE49-F238E27FC236}">
                <a16:creationId xmlns:a16="http://schemas.microsoft.com/office/drawing/2014/main" id="{33437384-6C00-0A80-527E-BF67B1033610}"/>
              </a:ext>
            </a:extLst>
          </p:cNvPr>
          <p:cNvSpPr/>
          <p:nvPr/>
        </p:nvSpPr>
        <p:spPr bwMode="auto">
          <a:xfrm>
            <a:off x="3096171" y="1384968"/>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Down Arrow 5">
            <a:extLst>
              <a:ext uri="{FF2B5EF4-FFF2-40B4-BE49-F238E27FC236}">
                <a16:creationId xmlns:a16="http://schemas.microsoft.com/office/drawing/2014/main" id="{47A51842-5048-BEEB-AFD8-66B9479C3058}"/>
              </a:ext>
            </a:extLst>
          </p:cNvPr>
          <p:cNvSpPr/>
          <p:nvPr/>
        </p:nvSpPr>
        <p:spPr bwMode="auto">
          <a:xfrm>
            <a:off x="2438400" y="3184398"/>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0" name="Down Arrow 5">
            <a:extLst>
              <a:ext uri="{FF2B5EF4-FFF2-40B4-BE49-F238E27FC236}">
                <a16:creationId xmlns:a16="http://schemas.microsoft.com/office/drawing/2014/main" id="{5E77C5D3-923B-09B6-6683-E3802E55FCA4}"/>
              </a:ext>
            </a:extLst>
          </p:cNvPr>
          <p:cNvSpPr/>
          <p:nvPr/>
        </p:nvSpPr>
        <p:spPr bwMode="auto">
          <a:xfrm>
            <a:off x="4800600" y="2286000"/>
            <a:ext cx="304800"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0371148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bwMode="auto">
          <a:xfrm>
            <a:off x="5532080" y="2515566"/>
            <a:ext cx="269717" cy="44404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5" name="Down Arrow 4"/>
          <p:cNvSpPr/>
          <p:nvPr/>
        </p:nvSpPr>
        <p:spPr bwMode="auto">
          <a:xfrm>
            <a:off x="2293817" y="3085975"/>
            <a:ext cx="408432" cy="6736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6" name="Down Arrow 5"/>
          <p:cNvSpPr/>
          <p:nvPr/>
        </p:nvSpPr>
        <p:spPr bwMode="auto">
          <a:xfrm>
            <a:off x="2057400" y="2286000"/>
            <a:ext cx="408432" cy="6736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10" name="Down Arrow 3">
            <a:extLst>
              <a:ext uri="{FF2B5EF4-FFF2-40B4-BE49-F238E27FC236}">
                <a16:creationId xmlns:a16="http://schemas.microsoft.com/office/drawing/2014/main" id="{90673A87-9109-8D1D-9334-94EAE760EA95}"/>
              </a:ext>
            </a:extLst>
          </p:cNvPr>
          <p:cNvSpPr/>
          <p:nvPr/>
        </p:nvSpPr>
        <p:spPr bwMode="auto">
          <a:xfrm>
            <a:off x="2874263" y="2641933"/>
            <a:ext cx="269717" cy="44404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3" name="Down Arrow 5">
            <a:extLst>
              <a:ext uri="{FF2B5EF4-FFF2-40B4-BE49-F238E27FC236}">
                <a16:creationId xmlns:a16="http://schemas.microsoft.com/office/drawing/2014/main" id="{60F47E6E-F6BC-366F-2E6E-0C428C28A6B3}"/>
              </a:ext>
            </a:extLst>
          </p:cNvPr>
          <p:cNvSpPr/>
          <p:nvPr/>
        </p:nvSpPr>
        <p:spPr bwMode="auto">
          <a:xfrm>
            <a:off x="5423266" y="2286000"/>
            <a:ext cx="408432" cy="6736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pic>
        <p:nvPicPr>
          <p:cNvPr id="8" name="Picture 7" descr="A map of the united states of america&#10;&#10;Description automatically generated">
            <a:extLst>
              <a:ext uri="{FF2B5EF4-FFF2-40B4-BE49-F238E27FC236}">
                <a16:creationId xmlns:a16="http://schemas.microsoft.com/office/drawing/2014/main" id="{CF215F7D-2607-7FA9-6491-EA1C5824E1C3}"/>
              </a:ext>
            </a:extLst>
          </p:cNvPr>
          <p:cNvPicPr>
            <a:picLocks noChangeAspect="1"/>
          </p:cNvPicPr>
          <p:nvPr/>
        </p:nvPicPr>
        <p:blipFill>
          <a:blip r:embed="rId3"/>
          <a:stretch>
            <a:fillRect/>
          </a:stretch>
        </p:blipFill>
        <p:spPr>
          <a:xfrm>
            <a:off x="1480645" y="675290"/>
            <a:ext cx="6182710" cy="6182710"/>
          </a:xfrm>
          <a:prstGeom prst="rect">
            <a:avLst/>
          </a:prstGeom>
        </p:spPr>
      </p:pic>
      <p:sp>
        <p:nvSpPr>
          <p:cNvPr id="7" name="Down Arrow 6"/>
          <p:cNvSpPr/>
          <p:nvPr/>
        </p:nvSpPr>
        <p:spPr bwMode="auto">
          <a:xfrm>
            <a:off x="2193233" y="4421635"/>
            <a:ext cx="304800" cy="4450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2" name="Title 1"/>
          <p:cNvSpPr>
            <a:spLocks noGrp="1"/>
          </p:cNvSpPr>
          <p:nvPr>
            <p:ph type="title"/>
          </p:nvPr>
        </p:nvSpPr>
        <p:spPr>
          <a:xfrm>
            <a:off x="214843" y="1"/>
            <a:ext cx="8839199" cy="823972"/>
          </a:xfrm>
        </p:spPr>
        <p:txBody>
          <a:bodyPr/>
          <a:lstStyle/>
          <a:p>
            <a:pPr algn="ctr"/>
            <a:r>
              <a:rPr lang="en-US" dirty="0"/>
              <a:t>Population Growth by County: 2022-2023</a:t>
            </a:r>
            <a:br>
              <a:rPr lang="en-US" dirty="0"/>
            </a:br>
            <a:r>
              <a:rPr lang="en-US" sz="1600" dirty="0"/>
              <a:t>Best all over the place. Pandemic related. Will it persist?  </a:t>
            </a:r>
          </a:p>
        </p:txBody>
      </p:sp>
    </p:spTree>
    <p:extLst>
      <p:ext uri="{BB962C8B-B14F-4D97-AF65-F5344CB8AC3E}">
        <p14:creationId xmlns:p14="http://schemas.microsoft.com/office/powerpoint/2010/main" val="25284811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DDC5D-89A1-A7E4-0483-7994E0F72101}"/>
            </a:ext>
          </a:extLst>
        </p:cNvPr>
        <p:cNvGrpSpPr/>
        <p:nvPr/>
      </p:nvGrpSpPr>
      <p:grpSpPr>
        <a:xfrm>
          <a:off x="0" y="0"/>
          <a:ext cx="0" cy="0"/>
          <a:chOff x="0" y="0"/>
          <a:chExt cx="0" cy="0"/>
        </a:xfrm>
      </p:grpSpPr>
      <p:sp>
        <p:nvSpPr>
          <p:cNvPr id="6" name="Down Arrow 5">
            <a:extLst>
              <a:ext uri="{FF2B5EF4-FFF2-40B4-BE49-F238E27FC236}">
                <a16:creationId xmlns:a16="http://schemas.microsoft.com/office/drawing/2014/main" id="{3C1FAE78-99C0-18A3-E147-261981ACDF61}"/>
              </a:ext>
            </a:extLst>
          </p:cNvPr>
          <p:cNvSpPr/>
          <p:nvPr/>
        </p:nvSpPr>
        <p:spPr bwMode="auto">
          <a:xfrm>
            <a:off x="2057400" y="2286000"/>
            <a:ext cx="408432" cy="6736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5" name="Down Arrow 4">
            <a:extLst>
              <a:ext uri="{FF2B5EF4-FFF2-40B4-BE49-F238E27FC236}">
                <a16:creationId xmlns:a16="http://schemas.microsoft.com/office/drawing/2014/main" id="{F2A3E9CC-D81B-7B78-646B-BF652986DE6A}"/>
              </a:ext>
            </a:extLst>
          </p:cNvPr>
          <p:cNvSpPr/>
          <p:nvPr/>
        </p:nvSpPr>
        <p:spPr bwMode="auto">
          <a:xfrm>
            <a:off x="2293817" y="3085975"/>
            <a:ext cx="408432" cy="6736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7" name="Down Arrow 6">
            <a:extLst>
              <a:ext uri="{FF2B5EF4-FFF2-40B4-BE49-F238E27FC236}">
                <a16:creationId xmlns:a16="http://schemas.microsoft.com/office/drawing/2014/main" id="{AEE0A3B4-A767-CE0E-FF47-7B545B371387}"/>
              </a:ext>
            </a:extLst>
          </p:cNvPr>
          <p:cNvSpPr/>
          <p:nvPr/>
        </p:nvSpPr>
        <p:spPr bwMode="auto">
          <a:xfrm>
            <a:off x="6269738" y="2959608"/>
            <a:ext cx="408432" cy="6736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2" name="Title 1">
            <a:extLst>
              <a:ext uri="{FF2B5EF4-FFF2-40B4-BE49-F238E27FC236}">
                <a16:creationId xmlns:a16="http://schemas.microsoft.com/office/drawing/2014/main" id="{71B8B991-379D-BF57-EE71-7D776CC186C2}"/>
              </a:ext>
            </a:extLst>
          </p:cNvPr>
          <p:cNvSpPr>
            <a:spLocks noGrp="1"/>
          </p:cNvSpPr>
          <p:nvPr>
            <p:ph type="title"/>
          </p:nvPr>
        </p:nvSpPr>
        <p:spPr>
          <a:xfrm>
            <a:off x="214845" y="1"/>
            <a:ext cx="8839199" cy="823972"/>
          </a:xfrm>
        </p:spPr>
        <p:txBody>
          <a:bodyPr/>
          <a:lstStyle/>
          <a:p>
            <a:pPr algn="ctr"/>
            <a:r>
              <a:rPr lang="en-US" dirty="0"/>
              <a:t>Population Growth by County: 2023-2024</a:t>
            </a:r>
            <a:br>
              <a:rPr lang="en-US" dirty="0"/>
            </a:br>
            <a:r>
              <a:rPr lang="en-US" sz="1600" dirty="0"/>
              <a:t>Best all over the place. Pandemic related. Will it persist?  </a:t>
            </a:r>
          </a:p>
        </p:txBody>
      </p:sp>
      <p:sp>
        <p:nvSpPr>
          <p:cNvPr id="4" name="Down Arrow 3">
            <a:extLst>
              <a:ext uri="{FF2B5EF4-FFF2-40B4-BE49-F238E27FC236}">
                <a16:creationId xmlns:a16="http://schemas.microsoft.com/office/drawing/2014/main" id="{25602359-5624-C41B-677F-A4C9FB6E6564}"/>
              </a:ext>
            </a:extLst>
          </p:cNvPr>
          <p:cNvSpPr/>
          <p:nvPr/>
        </p:nvSpPr>
        <p:spPr bwMode="auto">
          <a:xfrm>
            <a:off x="3042589" y="2178762"/>
            <a:ext cx="269717" cy="44404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sp>
        <p:nvSpPr>
          <p:cNvPr id="10" name="Down Arrow 3">
            <a:extLst>
              <a:ext uri="{FF2B5EF4-FFF2-40B4-BE49-F238E27FC236}">
                <a16:creationId xmlns:a16="http://schemas.microsoft.com/office/drawing/2014/main" id="{8F79207D-CF78-1546-DFA9-675C82B9F86E}"/>
              </a:ext>
            </a:extLst>
          </p:cNvPr>
          <p:cNvSpPr/>
          <p:nvPr/>
        </p:nvSpPr>
        <p:spPr bwMode="auto">
          <a:xfrm>
            <a:off x="2874265" y="2641933"/>
            <a:ext cx="269717" cy="44404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pic>
        <p:nvPicPr>
          <p:cNvPr id="9" name="Picture 8">
            <a:extLst>
              <a:ext uri="{FF2B5EF4-FFF2-40B4-BE49-F238E27FC236}">
                <a16:creationId xmlns:a16="http://schemas.microsoft.com/office/drawing/2014/main" id="{5F4BD1EC-3CA7-E816-1D64-004D67037E80}"/>
              </a:ext>
            </a:extLst>
          </p:cNvPr>
          <p:cNvPicPr>
            <a:picLocks noChangeAspect="1"/>
          </p:cNvPicPr>
          <p:nvPr/>
        </p:nvPicPr>
        <p:blipFill>
          <a:blip r:embed="rId3"/>
          <a:stretch>
            <a:fillRect/>
          </a:stretch>
        </p:blipFill>
        <p:spPr>
          <a:xfrm>
            <a:off x="1516380" y="746760"/>
            <a:ext cx="6111240" cy="6111240"/>
          </a:xfrm>
          <a:prstGeom prst="rect">
            <a:avLst/>
          </a:prstGeom>
        </p:spPr>
      </p:pic>
    </p:spTree>
    <p:extLst>
      <p:ext uri="{BB962C8B-B14F-4D97-AF65-F5344CB8AC3E}">
        <p14:creationId xmlns:p14="http://schemas.microsoft.com/office/powerpoint/2010/main" val="36858359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E761B-D488-2927-D9DB-13A85FA3019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418FED-C08F-2C9E-A75E-E0805432B0E5}"/>
              </a:ext>
            </a:extLst>
          </p:cNvPr>
          <p:cNvSpPr txBox="1">
            <a:spLocks/>
          </p:cNvSpPr>
          <p:nvPr/>
        </p:nvSpPr>
        <p:spPr bwMode="auto">
          <a:xfrm>
            <a:off x="17930" y="1"/>
            <a:ext cx="9126070" cy="7601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The South and the West are Weakest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CA and TX are on the very of going negative</a:t>
            </a:r>
          </a:p>
        </p:txBody>
      </p:sp>
      <p:pic>
        <p:nvPicPr>
          <p:cNvPr id="2" name="Picture 1">
            <a:extLst>
              <a:ext uri="{FF2B5EF4-FFF2-40B4-BE49-F238E27FC236}">
                <a16:creationId xmlns:a16="http://schemas.microsoft.com/office/drawing/2014/main" id="{EF06A854-9EEA-37A4-5BB1-4089D13DE260}"/>
              </a:ext>
            </a:extLst>
          </p:cNvPr>
          <p:cNvPicPr>
            <a:picLocks noChangeAspect="1"/>
          </p:cNvPicPr>
          <p:nvPr/>
        </p:nvPicPr>
        <p:blipFill>
          <a:blip r:embed="rId3"/>
          <a:stretch>
            <a:fillRect/>
          </a:stretch>
        </p:blipFill>
        <p:spPr>
          <a:xfrm>
            <a:off x="505385" y="773962"/>
            <a:ext cx="8133230" cy="6084038"/>
          </a:xfrm>
          <a:prstGeom prst="rect">
            <a:avLst/>
          </a:prstGeom>
        </p:spPr>
      </p:pic>
      <p:pic>
        <p:nvPicPr>
          <p:cNvPr id="3" name="Picture 2">
            <a:extLst>
              <a:ext uri="{FF2B5EF4-FFF2-40B4-BE49-F238E27FC236}">
                <a16:creationId xmlns:a16="http://schemas.microsoft.com/office/drawing/2014/main" id="{8168A560-9C48-314E-E955-D7524D559D23}"/>
              </a:ext>
            </a:extLst>
          </p:cNvPr>
          <p:cNvPicPr>
            <a:picLocks noChangeAspect="1"/>
          </p:cNvPicPr>
          <p:nvPr/>
        </p:nvPicPr>
        <p:blipFill>
          <a:blip r:embed="rId4"/>
          <a:stretch>
            <a:fillRect/>
          </a:stretch>
        </p:blipFill>
        <p:spPr>
          <a:xfrm>
            <a:off x="2590800" y="3437996"/>
            <a:ext cx="591363" cy="377985"/>
          </a:xfrm>
          <a:prstGeom prst="rect">
            <a:avLst/>
          </a:prstGeom>
        </p:spPr>
      </p:pic>
    </p:spTree>
    <p:extLst>
      <p:ext uri="{BB962C8B-B14F-4D97-AF65-F5344CB8AC3E}">
        <p14:creationId xmlns:p14="http://schemas.microsoft.com/office/powerpoint/2010/main" val="271770534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24CF7-F625-7444-CE48-72197D00D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5B30E3-060A-195C-98D6-FB77CC641795}"/>
              </a:ext>
            </a:extLst>
          </p:cNvPr>
          <p:cNvSpPr>
            <a:spLocks noGrp="1"/>
          </p:cNvSpPr>
          <p:nvPr>
            <p:ph type="title"/>
          </p:nvPr>
        </p:nvSpPr>
        <p:spPr>
          <a:xfrm>
            <a:off x="12562" y="54808"/>
            <a:ext cx="9143999" cy="1429608"/>
          </a:xfrm>
        </p:spPr>
        <p:txBody>
          <a:bodyPr/>
          <a:lstStyle/>
          <a:p>
            <a:pPr algn="ctr"/>
            <a:r>
              <a:rPr lang="en-US" dirty="0"/>
              <a:t>Months of Home Inventory Through 9/30   </a:t>
            </a:r>
            <a:br>
              <a:rPr lang="en-US" dirty="0"/>
            </a:br>
            <a:r>
              <a:rPr lang="en-US" sz="1600" dirty="0"/>
              <a:t>The top spots are in what were very strong markets</a:t>
            </a:r>
          </a:p>
        </p:txBody>
      </p:sp>
      <p:sp>
        <p:nvSpPr>
          <p:cNvPr id="6" name="Arrow: Right 5">
            <a:extLst>
              <a:ext uri="{FF2B5EF4-FFF2-40B4-BE49-F238E27FC236}">
                <a16:creationId xmlns:a16="http://schemas.microsoft.com/office/drawing/2014/main" id="{E0795CA8-871A-1F5C-6EB3-AAD8E3720AF5}"/>
              </a:ext>
            </a:extLst>
          </p:cNvPr>
          <p:cNvSpPr/>
          <p:nvPr/>
        </p:nvSpPr>
        <p:spPr bwMode="auto">
          <a:xfrm>
            <a:off x="2597925" y="3200400"/>
            <a:ext cx="574371"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rrow: Right 3">
            <a:extLst>
              <a:ext uri="{FF2B5EF4-FFF2-40B4-BE49-F238E27FC236}">
                <a16:creationId xmlns:a16="http://schemas.microsoft.com/office/drawing/2014/main" id="{BE7A1639-A607-0A6B-1B2B-178B8E64BF1F}"/>
              </a:ext>
            </a:extLst>
          </p:cNvPr>
          <p:cNvSpPr/>
          <p:nvPr/>
        </p:nvSpPr>
        <p:spPr bwMode="auto">
          <a:xfrm>
            <a:off x="2597927" y="1042278"/>
            <a:ext cx="574371" cy="30953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Arrow: Right 4">
            <a:extLst>
              <a:ext uri="{FF2B5EF4-FFF2-40B4-BE49-F238E27FC236}">
                <a16:creationId xmlns:a16="http://schemas.microsoft.com/office/drawing/2014/main" id="{69BC8452-4C29-134A-8F09-4EF44B51BBE2}"/>
              </a:ext>
            </a:extLst>
          </p:cNvPr>
          <p:cNvSpPr/>
          <p:nvPr/>
        </p:nvSpPr>
        <p:spPr bwMode="auto">
          <a:xfrm>
            <a:off x="2597926" y="1159890"/>
            <a:ext cx="574371" cy="30952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pic>
        <p:nvPicPr>
          <p:cNvPr id="3" name="Picture 2">
            <a:extLst>
              <a:ext uri="{FF2B5EF4-FFF2-40B4-BE49-F238E27FC236}">
                <a16:creationId xmlns:a16="http://schemas.microsoft.com/office/drawing/2014/main" id="{2C567562-B7D7-ACE2-674A-E70CA1831263}"/>
              </a:ext>
            </a:extLst>
          </p:cNvPr>
          <p:cNvPicPr>
            <a:picLocks noChangeAspect="1"/>
          </p:cNvPicPr>
          <p:nvPr/>
        </p:nvPicPr>
        <p:blipFill>
          <a:blip r:embed="rId3"/>
          <a:stretch>
            <a:fillRect/>
          </a:stretch>
        </p:blipFill>
        <p:spPr>
          <a:xfrm>
            <a:off x="3172298" y="769613"/>
            <a:ext cx="2799404" cy="6088388"/>
          </a:xfrm>
          <a:prstGeom prst="rect">
            <a:avLst/>
          </a:prstGeom>
        </p:spPr>
      </p:pic>
      <p:sp>
        <p:nvSpPr>
          <p:cNvPr id="7" name="Arrow: Right 6">
            <a:extLst>
              <a:ext uri="{FF2B5EF4-FFF2-40B4-BE49-F238E27FC236}">
                <a16:creationId xmlns:a16="http://schemas.microsoft.com/office/drawing/2014/main" id="{1E55133F-06B1-0270-5FBA-DF1FD915E2C2}"/>
              </a:ext>
            </a:extLst>
          </p:cNvPr>
          <p:cNvSpPr/>
          <p:nvPr/>
        </p:nvSpPr>
        <p:spPr bwMode="auto">
          <a:xfrm>
            <a:off x="2597925" y="3048000"/>
            <a:ext cx="574371"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3078998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55287-8946-71A4-CD7E-B4D0BE8C3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A1439-9776-BD51-2676-B746EBF4F07F}"/>
              </a:ext>
            </a:extLst>
          </p:cNvPr>
          <p:cNvSpPr>
            <a:spLocks noGrp="1"/>
          </p:cNvSpPr>
          <p:nvPr>
            <p:ph type="title"/>
          </p:nvPr>
        </p:nvSpPr>
        <p:spPr>
          <a:xfrm>
            <a:off x="12562" y="54808"/>
            <a:ext cx="9143999" cy="1429608"/>
          </a:xfrm>
        </p:spPr>
        <p:txBody>
          <a:bodyPr/>
          <a:lstStyle/>
          <a:p>
            <a:pPr algn="ctr"/>
            <a:r>
              <a:rPr lang="en-US" dirty="0"/>
              <a:t>Home Price Declines Through 9/25   </a:t>
            </a:r>
            <a:br>
              <a:rPr lang="en-US" dirty="0"/>
            </a:br>
            <a:r>
              <a:rPr lang="en-US" sz="1600" dirty="0"/>
              <a:t>Four of the top five are in Florida as are 15 of 30</a:t>
            </a:r>
          </a:p>
        </p:txBody>
      </p:sp>
      <p:sp>
        <p:nvSpPr>
          <p:cNvPr id="6" name="Arrow: Right 5">
            <a:extLst>
              <a:ext uri="{FF2B5EF4-FFF2-40B4-BE49-F238E27FC236}">
                <a16:creationId xmlns:a16="http://schemas.microsoft.com/office/drawing/2014/main" id="{3AD25C37-55B2-FF2A-9DB5-E80830A73EA6}"/>
              </a:ext>
            </a:extLst>
          </p:cNvPr>
          <p:cNvSpPr/>
          <p:nvPr/>
        </p:nvSpPr>
        <p:spPr bwMode="auto">
          <a:xfrm>
            <a:off x="1165998" y="4724400"/>
            <a:ext cx="574371" cy="40403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 name="Arrow: Right 2">
            <a:extLst>
              <a:ext uri="{FF2B5EF4-FFF2-40B4-BE49-F238E27FC236}">
                <a16:creationId xmlns:a16="http://schemas.microsoft.com/office/drawing/2014/main" id="{5DEF2FC0-1116-3721-55E3-D25468C308C7}"/>
              </a:ext>
            </a:extLst>
          </p:cNvPr>
          <p:cNvSpPr/>
          <p:nvPr/>
        </p:nvSpPr>
        <p:spPr bwMode="auto">
          <a:xfrm>
            <a:off x="1399339" y="1080379"/>
            <a:ext cx="574371" cy="40403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rrow: Right 3">
            <a:extLst>
              <a:ext uri="{FF2B5EF4-FFF2-40B4-BE49-F238E27FC236}">
                <a16:creationId xmlns:a16="http://schemas.microsoft.com/office/drawing/2014/main" id="{BF7C2ED5-E6AE-1F0E-20A4-81803DE381C4}"/>
              </a:ext>
            </a:extLst>
          </p:cNvPr>
          <p:cNvSpPr/>
          <p:nvPr/>
        </p:nvSpPr>
        <p:spPr bwMode="auto">
          <a:xfrm>
            <a:off x="1165998" y="6019800"/>
            <a:ext cx="574371" cy="40403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5" name="Picture 4">
            <a:extLst>
              <a:ext uri="{FF2B5EF4-FFF2-40B4-BE49-F238E27FC236}">
                <a16:creationId xmlns:a16="http://schemas.microsoft.com/office/drawing/2014/main" id="{E61CBBB2-5B68-7C13-4717-3960ABA3A7E9}"/>
              </a:ext>
            </a:extLst>
          </p:cNvPr>
          <p:cNvPicPr>
            <a:picLocks noChangeAspect="1"/>
          </p:cNvPicPr>
          <p:nvPr/>
        </p:nvPicPr>
        <p:blipFill>
          <a:blip r:embed="rId3"/>
          <a:stretch>
            <a:fillRect/>
          </a:stretch>
        </p:blipFill>
        <p:spPr>
          <a:xfrm>
            <a:off x="1998832" y="734433"/>
            <a:ext cx="5171458" cy="6123567"/>
          </a:xfrm>
          <a:prstGeom prst="rect">
            <a:avLst/>
          </a:prstGeom>
        </p:spPr>
      </p:pic>
    </p:spTree>
    <p:extLst>
      <p:ext uri="{BB962C8B-B14F-4D97-AF65-F5344CB8AC3E}">
        <p14:creationId xmlns:p14="http://schemas.microsoft.com/office/powerpoint/2010/main" val="199193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2DC76-EBBF-30A5-6880-3B416BC314AF}"/>
              </a:ext>
            </a:extLst>
          </p:cNvPr>
          <p:cNvPicPr>
            <a:picLocks noChangeAspect="1"/>
          </p:cNvPicPr>
          <p:nvPr/>
        </p:nvPicPr>
        <p:blipFill>
          <a:blip r:embed="rId3"/>
          <a:stretch>
            <a:fillRect/>
          </a:stretch>
        </p:blipFill>
        <p:spPr>
          <a:xfrm>
            <a:off x="0" y="934917"/>
            <a:ext cx="9144000" cy="5211536"/>
          </a:xfrm>
          <a:prstGeom prst="rect">
            <a:avLst/>
          </a:prstGeom>
        </p:spPr>
      </p:pic>
      <p:sp>
        <p:nvSpPr>
          <p:cNvPr id="2" name="Title 1"/>
          <p:cNvSpPr>
            <a:spLocks noGrp="1"/>
          </p:cNvSpPr>
          <p:nvPr>
            <p:ph type="title"/>
          </p:nvPr>
        </p:nvSpPr>
        <p:spPr>
          <a:xfrm>
            <a:off x="0" y="15361"/>
            <a:ext cx="9144000" cy="664273"/>
          </a:xfrm>
        </p:spPr>
        <p:txBody>
          <a:bodyPr/>
          <a:lstStyle/>
          <a:p>
            <a:pPr algn="ctr"/>
            <a:r>
              <a:rPr lang="en-US" dirty="0"/>
              <a:t>Non-Revolving Credit Growth Slows</a:t>
            </a:r>
            <a:br>
              <a:rPr lang="en-US" dirty="0"/>
            </a:br>
            <a:r>
              <a:rPr lang="en-US" sz="1600" dirty="0"/>
              <a:t>Revolving credit growth is very limited</a:t>
            </a:r>
          </a:p>
        </p:txBody>
      </p:sp>
      <p:sp>
        <p:nvSpPr>
          <p:cNvPr id="12" name="Up Arrow 11"/>
          <p:cNvSpPr/>
          <p:nvPr/>
        </p:nvSpPr>
        <p:spPr bwMode="auto">
          <a:xfrm>
            <a:off x="4893029" y="4852976"/>
            <a:ext cx="484632" cy="978408"/>
          </a:xfrm>
          <a:prstGeom prst="upArrow">
            <a:avLst/>
          </a:prstGeom>
          <a:solidFill>
            <a:srgbClr val="050AE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13" name="TextBox 12"/>
          <p:cNvSpPr txBox="1"/>
          <p:nvPr/>
        </p:nvSpPr>
        <p:spPr>
          <a:xfrm>
            <a:off x="4229085" y="4048319"/>
            <a:ext cx="319831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50AE9"/>
                </a:solidFill>
                <a:effectLst/>
                <a:uLnTx/>
                <a:uFillTx/>
                <a:latin typeface="Arial" charset="0"/>
                <a:ea typeface="ＭＳ Ｐゴシック" charset="-128"/>
              </a:rPr>
              <a:t>Credit Card Balances </a:t>
            </a:r>
          </a:p>
        </p:txBody>
      </p:sp>
      <p:sp>
        <p:nvSpPr>
          <p:cNvPr id="14" name="Right Arrow 13"/>
          <p:cNvSpPr/>
          <p:nvPr/>
        </p:nvSpPr>
        <p:spPr bwMode="auto">
          <a:xfrm>
            <a:off x="5708735" y="2382017"/>
            <a:ext cx="978408" cy="4846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16" name="TextBox 15"/>
          <p:cNvSpPr txBox="1"/>
          <p:nvPr/>
        </p:nvSpPr>
        <p:spPr>
          <a:xfrm>
            <a:off x="2424376" y="2350165"/>
            <a:ext cx="309732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charset="-128"/>
              </a:rPr>
              <a:t>Non-Revolving Credit</a:t>
            </a:r>
          </a:p>
        </p:txBody>
      </p:sp>
    </p:spTree>
    <p:extLst>
      <p:ext uri="{BB962C8B-B14F-4D97-AF65-F5344CB8AC3E}">
        <p14:creationId xmlns:p14="http://schemas.microsoft.com/office/powerpoint/2010/main" val="42400423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609600"/>
            <a:ext cx="8801100" cy="5486400"/>
          </a:xfrm>
        </p:spPr>
        <p:txBody>
          <a:bodyPr/>
          <a:lstStyle/>
          <a:p>
            <a:pPr algn="ctr"/>
            <a:r>
              <a:rPr lang="en-US" sz="4400" b="1" dirty="0"/>
              <a:t>KEY TAKEAWAYS</a:t>
            </a:r>
          </a:p>
          <a:p>
            <a:pPr algn="ctr"/>
            <a:r>
              <a:rPr lang="en-US" sz="1000" b="1" dirty="0"/>
              <a:t> </a:t>
            </a:r>
          </a:p>
          <a:p>
            <a:r>
              <a:rPr lang="en-US" sz="3400" b="1" dirty="0">
                <a:solidFill>
                  <a:srgbClr val="FF0000"/>
                </a:solidFill>
              </a:rPr>
              <a:t>1) 2025 should still be a decent year  </a:t>
            </a:r>
          </a:p>
          <a:p>
            <a:r>
              <a:rPr lang="en-US" sz="3400" b="1" dirty="0">
                <a:solidFill>
                  <a:srgbClr val="FF0000"/>
                </a:solidFill>
              </a:rPr>
              <a:t>2) The Fed will keep cutting rates</a:t>
            </a:r>
          </a:p>
          <a:p>
            <a:r>
              <a:rPr lang="en-US" sz="3400" b="1" dirty="0">
                <a:solidFill>
                  <a:srgbClr val="FF0000"/>
                </a:solidFill>
              </a:rPr>
              <a:t>3) Job growth probably slows more </a:t>
            </a:r>
          </a:p>
          <a:p>
            <a:r>
              <a:rPr lang="en-US" sz="3400" b="1" dirty="0">
                <a:solidFill>
                  <a:srgbClr val="FF0000"/>
                </a:solidFill>
              </a:rPr>
              <a:t>4) Inflation should rise slightly </a:t>
            </a:r>
          </a:p>
          <a:p>
            <a:r>
              <a:rPr lang="en-US" sz="3400" b="1" dirty="0">
                <a:solidFill>
                  <a:srgbClr val="FF0000"/>
                </a:solidFill>
              </a:rPr>
              <a:t>5) Watch </a:t>
            </a:r>
            <a:r>
              <a:rPr lang="en-US" sz="2200" b="1" dirty="0">
                <a:solidFill>
                  <a:srgbClr val="FF0000"/>
                </a:solidFill>
              </a:rPr>
              <a:t>inflation</a:t>
            </a:r>
            <a:r>
              <a:rPr lang="en-US" sz="3400" b="1" dirty="0">
                <a:solidFill>
                  <a:srgbClr val="FF0000"/>
                </a:solidFill>
              </a:rPr>
              <a:t> and </a:t>
            </a:r>
            <a:r>
              <a:rPr lang="en-US" sz="5000" b="1" dirty="0">
                <a:solidFill>
                  <a:srgbClr val="FF0000"/>
                </a:solidFill>
              </a:rPr>
              <a:t>unemployment</a:t>
            </a:r>
            <a:r>
              <a:rPr lang="en-US" sz="4800" b="1" dirty="0">
                <a:solidFill>
                  <a:srgbClr val="FF0000"/>
                </a:solidFill>
              </a:rPr>
              <a:t> </a:t>
            </a:r>
          </a:p>
          <a:p>
            <a:endParaRPr lang="en-US" sz="2400" b="1" dirty="0"/>
          </a:p>
          <a:p>
            <a:pPr algn="ctr"/>
            <a:endParaRPr lang="en-US" sz="2400" b="1" dirty="0"/>
          </a:p>
          <a:p>
            <a:pPr algn="ctr"/>
            <a:r>
              <a:rPr lang="en-US" sz="2400" b="1" dirty="0"/>
              <a:t>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lnSpc>
                <a:spcPct val="95000"/>
              </a:lnSpc>
              <a:spcAft>
                <a:spcPct val="50000"/>
              </a:spcAft>
              <a:defRPr>
                <a:solidFill>
                  <a:schemeClr val="bg2"/>
                </a:solidFill>
                <a:latin typeface="Arial" pitchFamily="34" charset="0"/>
                <a:ea typeface="ＭＳ Ｐゴシック" pitchFamily="34" charset="-128"/>
              </a:defRPr>
            </a:lvl1pPr>
            <a:lvl2pPr marL="742950" indent="-285750" eaLnBrk="0" hangingPunct="0">
              <a:lnSpc>
                <a:spcPct val="95000"/>
              </a:lnSpc>
              <a:spcAft>
                <a:spcPct val="50000"/>
              </a:spcAft>
              <a:buFont typeface="Times"/>
              <a:buChar char="•"/>
              <a:defRPr>
                <a:solidFill>
                  <a:schemeClr val="bg2"/>
                </a:solidFill>
                <a:latin typeface="Arial" pitchFamily="34" charset="0"/>
                <a:ea typeface="ＭＳ Ｐゴシック" pitchFamily="34" charset="-128"/>
              </a:defRPr>
            </a:lvl2pPr>
            <a:lvl3pPr marL="1143000" indent="-228600" eaLnBrk="0" hangingPunct="0">
              <a:lnSpc>
                <a:spcPct val="50000"/>
              </a:lnSpc>
              <a:spcAft>
                <a:spcPct val="50000"/>
              </a:spcAft>
              <a:buChar char="–"/>
              <a:defRPr>
                <a:solidFill>
                  <a:schemeClr val="bg2"/>
                </a:solidFill>
                <a:latin typeface="Arial" pitchFamily="34" charset="0"/>
                <a:ea typeface="ＭＳ Ｐゴシック" pitchFamily="34" charset="-128"/>
              </a:defRPr>
            </a:lvl3pPr>
            <a:lvl4pPr marL="1600200" indent="-228600" eaLnBrk="0" hangingPunct="0">
              <a:spcBef>
                <a:spcPct val="20000"/>
              </a:spcBef>
              <a:buChar char="–"/>
              <a:defRPr>
                <a:solidFill>
                  <a:schemeClr val="tx2"/>
                </a:solidFill>
                <a:latin typeface="Arial" pitchFamily="34" charset="0"/>
                <a:ea typeface="ＭＳ Ｐゴシック" pitchFamily="34" charset="-128"/>
              </a:defRPr>
            </a:lvl4pPr>
            <a:lvl5pPr marL="2057400" indent="-228600" eaLnBrk="0" hangingPunct="0">
              <a:spcBef>
                <a:spcPct val="20000"/>
              </a:spcBef>
              <a:buChar char="»"/>
              <a:defRPr>
                <a:solidFill>
                  <a:schemeClr val="tx2"/>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9pPr>
          </a:lstStyle>
          <a:p>
            <a:pPr algn="ctr" fontAlgn="base">
              <a:lnSpc>
                <a:spcPct val="100000"/>
              </a:lnSpc>
              <a:spcBef>
                <a:spcPct val="20000"/>
              </a:spcBef>
              <a:spcAft>
                <a:spcPct val="0"/>
              </a:spcAft>
            </a:pPr>
            <a:endParaRPr lang="en-US" altLang="en-US">
              <a:solidFill>
                <a:srgbClr val="FFCC99"/>
              </a:solidFill>
            </a:endParaRPr>
          </a:p>
        </p:txBody>
      </p:sp>
      <p:sp>
        <p:nvSpPr>
          <p:cNvPr id="39939" name="Text Box 3"/>
          <p:cNvSpPr txBox="1">
            <a:spLocks noChangeArrowheads="1"/>
          </p:cNvSpPr>
          <p:nvPr/>
        </p:nvSpPr>
        <p:spPr bwMode="auto">
          <a:xfrm>
            <a:off x="685800" y="1447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5000"/>
              </a:lnSpc>
              <a:spcAft>
                <a:spcPct val="50000"/>
              </a:spcAft>
              <a:defRPr>
                <a:solidFill>
                  <a:schemeClr val="bg2"/>
                </a:solidFill>
                <a:latin typeface="Arial" pitchFamily="34" charset="0"/>
                <a:ea typeface="ＭＳ Ｐゴシック" pitchFamily="34" charset="-128"/>
              </a:defRPr>
            </a:lvl1pPr>
            <a:lvl2pPr marL="742950" indent="-285750" eaLnBrk="0" hangingPunct="0">
              <a:lnSpc>
                <a:spcPct val="95000"/>
              </a:lnSpc>
              <a:spcAft>
                <a:spcPct val="50000"/>
              </a:spcAft>
              <a:buFont typeface="Times"/>
              <a:buChar char="•"/>
              <a:defRPr>
                <a:solidFill>
                  <a:schemeClr val="bg2"/>
                </a:solidFill>
                <a:latin typeface="Arial" pitchFamily="34" charset="0"/>
                <a:ea typeface="ＭＳ Ｐゴシック" pitchFamily="34" charset="-128"/>
              </a:defRPr>
            </a:lvl2pPr>
            <a:lvl3pPr marL="1143000" indent="-228600" eaLnBrk="0" hangingPunct="0">
              <a:lnSpc>
                <a:spcPct val="50000"/>
              </a:lnSpc>
              <a:spcAft>
                <a:spcPct val="50000"/>
              </a:spcAft>
              <a:buChar char="–"/>
              <a:defRPr>
                <a:solidFill>
                  <a:schemeClr val="bg2"/>
                </a:solidFill>
                <a:latin typeface="Arial" pitchFamily="34" charset="0"/>
                <a:ea typeface="ＭＳ Ｐゴシック" pitchFamily="34" charset="-128"/>
              </a:defRPr>
            </a:lvl3pPr>
            <a:lvl4pPr marL="1600200" indent="-228600" eaLnBrk="0" hangingPunct="0">
              <a:spcBef>
                <a:spcPct val="20000"/>
              </a:spcBef>
              <a:buChar char="–"/>
              <a:defRPr>
                <a:solidFill>
                  <a:schemeClr val="tx2"/>
                </a:solidFill>
                <a:latin typeface="Arial" pitchFamily="34" charset="0"/>
                <a:ea typeface="ＭＳ Ｐゴシック" pitchFamily="34" charset="-128"/>
              </a:defRPr>
            </a:lvl4pPr>
            <a:lvl5pPr marL="2057400" indent="-228600" eaLnBrk="0" hangingPunct="0">
              <a:spcBef>
                <a:spcPct val="20000"/>
              </a:spcBef>
              <a:buChar char="»"/>
              <a:defRPr>
                <a:solidFill>
                  <a:schemeClr val="tx2"/>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9pPr>
          </a:lstStyle>
          <a:p>
            <a:pPr algn="ctr" fontAlgn="base">
              <a:lnSpc>
                <a:spcPct val="100000"/>
              </a:lnSpc>
              <a:spcBef>
                <a:spcPct val="50000"/>
              </a:spcBef>
              <a:spcAft>
                <a:spcPct val="0"/>
              </a:spcAft>
            </a:pPr>
            <a:endParaRPr lang="en-US" altLang="en-US" sz="2400">
              <a:solidFill>
                <a:srgbClr val="FFCC99"/>
              </a:solidFill>
              <a:latin typeface="Tahoma" pitchFamily="34" charset="0"/>
            </a:endParaRPr>
          </a:p>
        </p:txBody>
      </p:sp>
      <p:sp>
        <p:nvSpPr>
          <p:cNvPr id="39940" name="Text Box 7"/>
          <p:cNvSpPr txBox="1">
            <a:spLocks noChangeArrowheads="1"/>
          </p:cNvSpPr>
          <p:nvPr/>
        </p:nvSpPr>
        <p:spPr bwMode="auto">
          <a:xfrm>
            <a:off x="685800" y="1100140"/>
            <a:ext cx="74676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5000"/>
              </a:lnSpc>
              <a:spcAft>
                <a:spcPct val="50000"/>
              </a:spcAft>
              <a:defRPr>
                <a:solidFill>
                  <a:schemeClr val="bg2"/>
                </a:solidFill>
                <a:latin typeface="Arial" pitchFamily="34" charset="0"/>
                <a:ea typeface="ＭＳ Ｐゴシック" pitchFamily="34" charset="-128"/>
              </a:defRPr>
            </a:lvl1pPr>
            <a:lvl2pPr marL="742950" indent="-285750" eaLnBrk="0" hangingPunct="0">
              <a:lnSpc>
                <a:spcPct val="95000"/>
              </a:lnSpc>
              <a:spcAft>
                <a:spcPct val="50000"/>
              </a:spcAft>
              <a:buFont typeface="Times"/>
              <a:buChar char="•"/>
              <a:defRPr>
                <a:solidFill>
                  <a:schemeClr val="bg2"/>
                </a:solidFill>
                <a:latin typeface="Arial" pitchFamily="34" charset="0"/>
                <a:ea typeface="ＭＳ Ｐゴシック" pitchFamily="34" charset="-128"/>
              </a:defRPr>
            </a:lvl2pPr>
            <a:lvl3pPr marL="1143000" indent="-228600" eaLnBrk="0" hangingPunct="0">
              <a:lnSpc>
                <a:spcPct val="50000"/>
              </a:lnSpc>
              <a:spcAft>
                <a:spcPct val="50000"/>
              </a:spcAft>
              <a:buChar char="–"/>
              <a:defRPr>
                <a:solidFill>
                  <a:schemeClr val="bg2"/>
                </a:solidFill>
                <a:latin typeface="Arial" pitchFamily="34" charset="0"/>
                <a:ea typeface="ＭＳ Ｐゴシック" pitchFamily="34" charset="-128"/>
              </a:defRPr>
            </a:lvl3pPr>
            <a:lvl4pPr marL="1600200" indent="-228600" eaLnBrk="0" hangingPunct="0">
              <a:spcBef>
                <a:spcPct val="20000"/>
              </a:spcBef>
              <a:buChar char="–"/>
              <a:defRPr>
                <a:solidFill>
                  <a:schemeClr val="tx2"/>
                </a:solidFill>
                <a:latin typeface="Arial" pitchFamily="34" charset="0"/>
                <a:ea typeface="ＭＳ Ｐゴシック" pitchFamily="34" charset="-128"/>
              </a:defRPr>
            </a:lvl4pPr>
            <a:lvl5pPr marL="2057400" indent="-228600" eaLnBrk="0" hangingPunct="0">
              <a:spcBef>
                <a:spcPct val="20000"/>
              </a:spcBef>
              <a:buChar char="»"/>
              <a:defRPr>
                <a:solidFill>
                  <a:schemeClr val="tx2"/>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9pPr>
          </a:lstStyle>
          <a:p>
            <a:pPr algn="ctr" fontAlgn="base">
              <a:lnSpc>
                <a:spcPct val="100000"/>
              </a:lnSpc>
              <a:spcBef>
                <a:spcPct val="50000"/>
              </a:spcBef>
              <a:spcAft>
                <a:spcPct val="0"/>
              </a:spcAft>
            </a:pPr>
            <a:endParaRPr lang="en-US" altLang="en-US" sz="3200">
              <a:solidFill>
                <a:srgbClr val="FFCC99"/>
              </a:solidFill>
              <a:latin typeface="Tahoma" pitchFamily="34" charset="0"/>
            </a:endParaRPr>
          </a:p>
        </p:txBody>
      </p:sp>
      <p:sp>
        <p:nvSpPr>
          <p:cNvPr id="39941" name="Rectangle 10"/>
          <p:cNvSpPr>
            <a:spLocks noChangeArrowheads="1"/>
          </p:cNvSpPr>
          <p:nvPr/>
        </p:nvSpPr>
        <p:spPr bwMode="auto">
          <a:xfrm>
            <a:off x="0" y="762000"/>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lnSpc>
                <a:spcPct val="95000"/>
              </a:lnSpc>
              <a:spcAft>
                <a:spcPct val="50000"/>
              </a:spcAft>
              <a:defRPr>
                <a:solidFill>
                  <a:schemeClr val="bg2"/>
                </a:solidFill>
                <a:latin typeface="Arial" pitchFamily="34" charset="0"/>
                <a:ea typeface="ＭＳ Ｐゴシック" pitchFamily="34" charset="-128"/>
              </a:defRPr>
            </a:lvl1pPr>
            <a:lvl2pPr marL="742950" indent="-285750" eaLnBrk="0" hangingPunct="0">
              <a:lnSpc>
                <a:spcPct val="95000"/>
              </a:lnSpc>
              <a:spcAft>
                <a:spcPct val="50000"/>
              </a:spcAft>
              <a:buFont typeface="Times"/>
              <a:buChar char="•"/>
              <a:defRPr>
                <a:solidFill>
                  <a:schemeClr val="bg2"/>
                </a:solidFill>
                <a:latin typeface="Arial" pitchFamily="34" charset="0"/>
                <a:ea typeface="ＭＳ Ｐゴシック" pitchFamily="34" charset="-128"/>
              </a:defRPr>
            </a:lvl2pPr>
            <a:lvl3pPr marL="1143000" indent="-228600" eaLnBrk="0" hangingPunct="0">
              <a:lnSpc>
                <a:spcPct val="50000"/>
              </a:lnSpc>
              <a:spcAft>
                <a:spcPct val="50000"/>
              </a:spcAft>
              <a:buChar char="–"/>
              <a:defRPr>
                <a:solidFill>
                  <a:schemeClr val="bg2"/>
                </a:solidFill>
                <a:latin typeface="Arial" pitchFamily="34" charset="0"/>
                <a:ea typeface="ＭＳ Ｐゴシック" pitchFamily="34" charset="-128"/>
              </a:defRPr>
            </a:lvl3pPr>
            <a:lvl4pPr marL="1600200" indent="-228600" eaLnBrk="0" hangingPunct="0">
              <a:spcBef>
                <a:spcPct val="20000"/>
              </a:spcBef>
              <a:buChar char="–"/>
              <a:defRPr>
                <a:solidFill>
                  <a:schemeClr val="tx2"/>
                </a:solidFill>
                <a:latin typeface="Arial" pitchFamily="34" charset="0"/>
                <a:ea typeface="ＭＳ Ｐゴシック" pitchFamily="34" charset="-128"/>
              </a:defRPr>
            </a:lvl4pPr>
            <a:lvl5pPr marL="2057400" indent="-228600" eaLnBrk="0" hangingPunct="0">
              <a:spcBef>
                <a:spcPct val="20000"/>
              </a:spcBef>
              <a:buChar char="»"/>
              <a:defRPr>
                <a:solidFill>
                  <a:schemeClr val="tx2"/>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a:solidFill>
                  <a:schemeClr val="tx2"/>
                </a:solidFill>
                <a:latin typeface="Arial" pitchFamily="34" charset="0"/>
                <a:ea typeface="ＭＳ Ｐゴシック" pitchFamily="34" charset="-128"/>
              </a:defRPr>
            </a:lvl9pPr>
          </a:lstStyle>
          <a:p>
            <a:pPr algn="ctr" fontAlgn="base">
              <a:lnSpc>
                <a:spcPct val="100000"/>
              </a:lnSpc>
              <a:spcBef>
                <a:spcPct val="20000"/>
              </a:spcBef>
              <a:spcAft>
                <a:spcPct val="0"/>
              </a:spcAft>
            </a:pPr>
            <a:r>
              <a:rPr lang="en-US" altLang="en-US" sz="2800" dirty="0">
                <a:solidFill>
                  <a:srgbClr val="002060"/>
                </a:solidFill>
                <a:latin typeface="Tahoma" pitchFamily="34" charset="0"/>
                <a:cs typeface="Tahoma" pitchFamily="34" charset="0"/>
              </a:rPr>
              <a:t>Elliot F. Eisenberg, Ph.D.</a:t>
            </a:r>
          </a:p>
          <a:p>
            <a:pPr algn="ctr" fontAlgn="base">
              <a:lnSpc>
                <a:spcPct val="100000"/>
              </a:lnSpc>
              <a:spcBef>
                <a:spcPct val="20000"/>
              </a:spcBef>
              <a:spcAft>
                <a:spcPct val="0"/>
              </a:spcAft>
            </a:pPr>
            <a:endParaRPr lang="en-US" altLang="en-US" sz="500" dirty="0">
              <a:solidFill>
                <a:srgbClr val="002060"/>
              </a:solidFill>
              <a:latin typeface="Tahoma" pitchFamily="34" charset="0"/>
              <a:cs typeface="Tahoma" pitchFamily="34" charset="0"/>
            </a:endParaRPr>
          </a:p>
          <a:p>
            <a:pPr algn="ctr" fontAlgn="base">
              <a:lnSpc>
                <a:spcPct val="100000"/>
              </a:lnSpc>
              <a:spcBef>
                <a:spcPct val="20000"/>
              </a:spcBef>
              <a:spcAft>
                <a:spcPct val="0"/>
              </a:spcAft>
            </a:pPr>
            <a:r>
              <a:rPr lang="en-US" altLang="en-US" sz="2800" b="1" dirty="0">
                <a:solidFill>
                  <a:srgbClr val="FF0000"/>
                </a:solidFill>
                <a:latin typeface="Tahoma" pitchFamily="34" charset="0"/>
                <a:cs typeface="Tahoma" pitchFamily="34" charset="0"/>
              </a:rPr>
              <a:t>Cell</a:t>
            </a:r>
            <a:r>
              <a:rPr lang="en-US" altLang="en-US" sz="2800" dirty="0">
                <a:solidFill>
                  <a:srgbClr val="002060"/>
                </a:solidFill>
                <a:latin typeface="Tahoma" pitchFamily="34" charset="0"/>
                <a:cs typeface="Tahoma" pitchFamily="34" charset="0"/>
              </a:rPr>
              <a:t>: 202.306.2731</a:t>
            </a:r>
          </a:p>
          <a:p>
            <a:pPr algn="ctr" fontAlgn="base">
              <a:lnSpc>
                <a:spcPct val="100000"/>
              </a:lnSpc>
              <a:spcBef>
                <a:spcPct val="20000"/>
              </a:spcBef>
              <a:spcAft>
                <a:spcPct val="0"/>
              </a:spcAft>
            </a:pPr>
            <a:r>
              <a:rPr lang="en-US" altLang="en-US" sz="500" dirty="0">
                <a:solidFill>
                  <a:srgbClr val="002060"/>
                </a:solidFill>
                <a:latin typeface="Tahoma" pitchFamily="34" charset="0"/>
                <a:cs typeface="Tahoma" pitchFamily="34" charset="0"/>
              </a:rPr>
              <a:t> </a:t>
            </a:r>
          </a:p>
          <a:p>
            <a:pPr algn="ctr" fontAlgn="base">
              <a:lnSpc>
                <a:spcPct val="100000"/>
              </a:lnSpc>
              <a:spcBef>
                <a:spcPct val="20000"/>
              </a:spcBef>
              <a:spcAft>
                <a:spcPct val="0"/>
              </a:spcAft>
            </a:pPr>
            <a:r>
              <a:rPr lang="en-US" altLang="en-US" sz="2800" dirty="0">
                <a:solidFill>
                  <a:srgbClr val="002060"/>
                </a:solidFill>
                <a:latin typeface="Tahoma" pitchFamily="34" charset="0"/>
                <a:cs typeface="Tahoma" pitchFamily="34" charset="0"/>
                <a:hlinkClick r:id="rId2"/>
              </a:rPr>
              <a:t>elliot@graphsandlaughs.net</a:t>
            </a:r>
            <a:endParaRPr lang="en-US" altLang="en-US" sz="2800" dirty="0">
              <a:solidFill>
                <a:srgbClr val="002060"/>
              </a:solidFill>
              <a:latin typeface="Tahoma" pitchFamily="34" charset="0"/>
              <a:cs typeface="Tahoma" pitchFamily="34" charset="0"/>
            </a:endParaRPr>
          </a:p>
          <a:p>
            <a:pPr algn="ctr" fontAlgn="base">
              <a:lnSpc>
                <a:spcPct val="100000"/>
              </a:lnSpc>
              <a:spcBef>
                <a:spcPct val="20000"/>
              </a:spcBef>
              <a:spcAft>
                <a:spcPct val="0"/>
              </a:spcAft>
            </a:pPr>
            <a:endParaRPr lang="en-US" altLang="en-US" sz="500" dirty="0">
              <a:solidFill>
                <a:srgbClr val="002060"/>
              </a:solidFill>
              <a:latin typeface="Tahoma" pitchFamily="34" charset="0"/>
              <a:cs typeface="Tahoma" pitchFamily="34" charset="0"/>
            </a:endParaRPr>
          </a:p>
          <a:p>
            <a:pPr algn="ctr" fontAlgn="base">
              <a:lnSpc>
                <a:spcPct val="100000"/>
              </a:lnSpc>
              <a:spcBef>
                <a:spcPct val="20000"/>
              </a:spcBef>
              <a:spcAft>
                <a:spcPct val="0"/>
              </a:spcAft>
            </a:pPr>
            <a:r>
              <a:rPr lang="en-US" altLang="en-US" sz="2800" dirty="0">
                <a:solidFill>
                  <a:srgbClr val="002060"/>
                </a:solidFill>
                <a:latin typeface="Tahoma" pitchFamily="34" charset="0"/>
                <a:cs typeface="Tahoma" pitchFamily="34" charset="0"/>
              </a:rPr>
              <a:t>www.econ70.com</a:t>
            </a:r>
          </a:p>
          <a:p>
            <a:pPr algn="ctr" fontAlgn="base">
              <a:lnSpc>
                <a:spcPct val="100000"/>
              </a:lnSpc>
              <a:spcBef>
                <a:spcPct val="20000"/>
              </a:spcBef>
              <a:spcAft>
                <a:spcPct val="0"/>
              </a:spcAft>
            </a:pPr>
            <a:endParaRPr lang="en-US" altLang="en-US" sz="500" dirty="0">
              <a:solidFill>
                <a:srgbClr val="FFCC99"/>
              </a:solidFill>
              <a:latin typeface="Tahoma" pitchFamily="34" charset="0"/>
              <a:cs typeface="Tahoma" pitchFamily="34" charset="0"/>
            </a:endParaRPr>
          </a:p>
          <a:p>
            <a:pPr algn="ctr" fontAlgn="base">
              <a:lnSpc>
                <a:spcPct val="100000"/>
              </a:lnSpc>
              <a:spcBef>
                <a:spcPct val="20000"/>
              </a:spcBef>
              <a:spcAft>
                <a:spcPct val="0"/>
              </a:spcAft>
            </a:pPr>
            <a:r>
              <a:rPr lang="en-US" altLang="en-US" sz="2400" dirty="0">
                <a:solidFill>
                  <a:srgbClr val="002060"/>
                </a:solidFill>
                <a:latin typeface="Tahoma" pitchFamily="34" charset="0"/>
                <a:cs typeface="Tahoma" pitchFamily="34" charset="0"/>
              </a:rPr>
              <a:t>Do you want to get my daily 70-word economics email?</a:t>
            </a:r>
          </a:p>
          <a:p>
            <a:pPr algn="ctr" fontAlgn="base">
              <a:lnSpc>
                <a:spcPct val="100000"/>
              </a:lnSpc>
              <a:spcBef>
                <a:spcPct val="20000"/>
              </a:spcBef>
              <a:spcAft>
                <a:spcPct val="0"/>
              </a:spcAft>
            </a:pPr>
            <a:r>
              <a:rPr lang="en-US" altLang="en-US" sz="2400" dirty="0">
                <a:solidFill>
                  <a:srgbClr val="002060"/>
                </a:solidFill>
                <a:latin typeface="Tahoma" pitchFamily="34" charset="0"/>
                <a:cs typeface="Tahoma" pitchFamily="34" charset="0"/>
              </a:rPr>
              <a:t>Please give me your business card or text “bowtie” to 66866</a:t>
            </a:r>
          </a:p>
          <a:p>
            <a:pPr algn="ctr" fontAlgn="base">
              <a:lnSpc>
                <a:spcPct val="100000"/>
              </a:lnSpc>
              <a:spcBef>
                <a:spcPct val="20000"/>
              </a:spcBef>
              <a:spcAft>
                <a:spcPct val="0"/>
              </a:spcAft>
            </a:pPr>
            <a:endParaRPr lang="en-US" altLang="en-US" sz="500" dirty="0">
              <a:solidFill>
                <a:srgbClr val="002060"/>
              </a:solidFill>
              <a:latin typeface="Tahoma" pitchFamily="34" charset="0"/>
              <a:cs typeface="Tahoma" pitchFamily="34" charset="0"/>
            </a:endParaRPr>
          </a:p>
          <a:p>
            <a:pPr algn="ctr" fontAlgn="base">
              <a:lnSpc>
                <a:spcPct val="100000"/>
              </a:lnSpc>
              <a:spcBef>
                <a:spcPct val="20000"/>
              </a:spcBef>
              <a:spcAft>
                <a:spcPct val="0"/>
              </a:spcAft>
            </a:pPr>
            <a:r>
              <a:rPr lang="en-US" altLang="en-US" sz="2800" dirty="0">
                <a:solidFill>
                  <a:srgbClr val="FF0000"/>
                </a:solidFill>
                <a:latin typeface="Tahoma" pitchFamily="34" charset="0"/>
                <a:cs typeface="Tahoma" pitchFamily="34" charset="0"/>
              </a:rPr>
              <a:t>Thank </a:t>
            </a:r>
            <a:r>
              <a:rPr lang="en-US" altLang="en-US" sz="2800" u="sng" dirty="0">
                <a:solidFill>
                  <a:srgbClr val="FFC000"/>
                </a:solidFill>
                <a:latin typeface="Tahoma" pitchFamily="34" charset="0"/>
                <a:cs typeface="Tahoma" pitchFamily="34" charset="0"/>
              </a:rPr>
              <a:t>YOU</a:t>
            </a:r>
            <a:r>
              <a:rPr lang="en-US" altLang="en-US" sz="2800" dirty="0">
                <a:solidFill>
                  <a:srgbClr val="002060"/>
                </a:solidFill>
                <a:latin typeface="Tahoma" pitchFamily="34" charset="0"/>
                <a:cs typeface="Tahoma" pitchFamily="34" charset="0"/>
              </a:rPr>
              <a:t> </a:t>
            </a:r>
            <a:r>
              <a:rPr lang="en-US" altLang="en-US" sz="2800" dirty="0">
                <a:solidFill>
                  <a:srgbClr val="FFFF00"/>
                </a:solidFill>
                <a:latin typeface="Tahoma" pitchFamily="34" charset="0"/>
                <a:cs typeface="Tahoma" pitchFamily="34" charset="0"/>
              </a:rPr>
              <a:t>all</a:t>
            </a:r>
            <a:r>
              <a:rPr lang="en-US" altLang="en-US" sz="2800" dirty="0">
                <a:solidFill>
                  <a:srgbClr val="002060"/>
                </a:solidFill>
                <a:latin typeface="Tahoma" pitchFamily="34" charset="0"/>
                <a:cs typeface="Tahoma" pitchFamily="34" charset="0"/>
              </a:rPr>
              <a:t> </a:t>
            </a:r>
            <a:r>
              <a:rPr lang="en-US" altLang="en-US" sz="2800" dirty="0">
                <a:solidFill>
                  <a:srgbClr val="00B050"/>
                </a:solidFill>
                <a:latin typeface="Tahoma" pitchFamily="34" charset="0"/>
                <a:cs typeface="Tahoma" pitchFamily="34" charset="0"/>
              </a:rPr>
              <a:t>very</a:t>
            </a:r>
            <a:r>
              <a:rPr lang="en-US" altLang="en-US" sz="2800" dirty="0">
                <a:solidFill>
                  <a:srgbClr val="002060"/>
                </a:solidFill>
                <a:latin typeface="Tahoma" pitchFamily="34" charset="0"/>
                <a:cs typeface="Tahoma" pitchFamily="34" charset="0"/>
              </a:rPr>
              <a:t> </a:t>
            </a:r>
            <a:r>
              <a:rPr lang="en-US" altLang="en-US" sz="2800" dirty="0" err="1">
                <a:solidFill>
                  <a:srgbClr val="002060"/>
                </a:solidFill>
                <a:latin typeface="Tahoma" pitchFamily="34" charset="0"/>
                <a:cs typeface="Tahoma" pitchFamily="34" charset="0"/>
              </a:rPr>
              <a:t>very</a:t>
            </a:r>
            <a:r>
              <a:rPr lang="en-US" altLang="en-US" sz="2800" dirty="0">
                <a:solidFill>
                  <a:srgbClr val="002060"/>
                </a:solidFill>
                <a:latin typeface="Tahoma" pitchFamily="34" charset="0"/>
                <a:cs typeface="Tahoma" pitchFamily="34" charset="0"/>
              </a:rPr>
              <a:t> </a:t>
            </a:r>
            <a:r>
              <a:rPr lang="en-US" altLang="en-US" sz="2800" dirty="0">
                <a:solidFill>
                  <a:srgbClr val="7030A0"/>
                </a:solidFill>
                <a:latin typeface="Tahoma" pitchFamily="34" charset="0"/>
                <a:cs typeface="Tahoma" pitchFamily="34" charset="0"/>
              </a:rPr>
              <a:t>much!</a:t>
            </a:r>
          </a:p>
          <a:p>
            <a:pPr algn="ctr" fontAlgn="base">
              <a:lnSpc>
                <a:spcPct val="100000"/>
              </a:lnSpc>
              <a:spcBef>
                <a:spcPct val="20000"/>
              </a:spcBef>
              <a:spcAft>
                <a:spcPct val="0"/>
              </a:spcAft>
            </a:pPr>
            <a:endParaRPr lang="en-US" altLang="en-US" sz="500" dirty="0">
              <a:solidFill>
                <a:srgbClr val="7030A0"/>
              </a:solidFill>
              <a:latin typeface="Tahoma" pitchFamily="34" charset="0"/>
              <a:cs typeface="Tahoma" pitchFamily="34" charset="0"/>
            </a:endParaRPr>
          </a:p>
          <a:p>
            <a:pPr algn="ctr" fontAlgn="base">
              <a:lnSpc>
                <a:spcPct val="100000"/>
              </a:lnSpc>
              <a:spcBef>
                <a:spcPct val="20000"/>
              </a:spcBef>
              <a:spcAft>
                <a:spcPct val="0"/>
              </a:spcAft>
            </a:pPr>
            <a:r>
              <a:rPr lang="en-US" altLang="en-US" sz="2400" dirty="0">
                <a:solidFill>
                  <a:srgbClr val="002663">
                    <a:lumMod val="50000"/>
                    <a:lumOff val="50000"/>
                  </a:srgbClr>
                </a:solidFill>
                <a:latin typeface="Tahoma" pitchFamily="34" charset="0"/>
              </a:rPr>
              <a:t>@ECON70</a:t>
            </a:r>
          </a:p>
          <a:p>
            <a:pPr algn="ctr" fontAlgn="base">
              <a:lnSpc>
                <a:spcPct val="100000"/>
              </a:lnSpc>
              <a:spcBef>
                <a:spcPct val="20000"/>
              </a:spcBef>
              <a:spcAft>
                <a:spcPct val="0"/>
              </a:spcAft>
            </a:pPr>
            <a:endParaRPr lang="en-US" altLang="en-US" sz="3200" dirty="0">
              <a:solidFill>
                <a:srgbClr val="FFCC99"/>
              </a:solidFill>
              <a:latin typeface="Tahoma" pitchFamily="34" charset="0"/>
            </a:endParaRPr>
          </a:p>
          <a:p>
            <a:pPr fontAlgn="base">
              <a:lnSpc>
                <a:spcPct val="100000"/>
              </a:lnSpc>
              <a:spcBef>
                <a:spcPct val="20000"/>
              </a:spcBef>
              <a:spcAft>
                <a:spcPct val="0"/>
              </a:spcAft>
              <a:buFontTx/>
              <a:buChar char="•"/>
            </a:pPr>
            <a:endParaRPr lang="en-US" altLang="en-US" sz="2400" dirty="0">
              <a:solidFill>
                <a:srgbClr val="FFCC99"/>
              </a:solidFill>
              <a:latin typeface="Tahoma" pitchFamily="34" charset="0"/>
            </a:endParaRPr>
          </a:p>
        </p:txBody>
      </p:sp>
      <p:sp>
        <p:nvSpPr>
          <p:cNvPr id="41990" name="Text Box 11"/>
          <p:cNvSpPr txBox="1">
            <a:spLocks noChangeArrowheads="1"/>
          </p:cNvSpPr>
          <p:nvPr/>
        </p:nvSpPr>
        <p:spPr bwMode="auto">
          <a:xfrm>
            <a:off x="0" y="76203"/>
            <a:ext cx="9144000" cy="685799"/>
          </a:xfrm>
          <a:prstGeom prst="rect">
            <a:avLst/>
          </a:prstGeom>
          <a:noFill/>
          <a:ln w="9525">
            <a:noFill/>
            <a:miter lim="800000"/>
            <a:headEnd/>
            <a:tailEnd/>
          </a:ln>
        </p:spPr>
        <p:txBody>
          <a:bodyPr wrap="none" anchor="ctr"/>
          <a:lstStyle/>
          <a:p>
            <a:pPr eaLnBrk="0" fontAlgn="base" hangingPunct="0">
              <a:spcBef>
                <a:spcPct val="0"/>
              </a:spcBef>
              <a:spcAft>
                <a:spcPct val="0"/>
              </a:spcAft>
              <a:defRPr/>
            </a:pPr>
            <a:endParaRPr lang="en-US" sz="2800" dirty="0">
              <a:solidFill>
                <a:srgbClr val="002060"/>
              </a:solidFill>
            </a:endParaRPr>
          </a:p>
          <a:p>
            <a:pPr algn="ctr" eaLnBrk="0" fontAlgn="base" hangingPunct="0">
              <a:spcBef>
                <a:spcPct val="0"/>
              </a:spcBef>
              <a:spcAft>
                <a:spcPct val="0"/>
              </a:spcAft>
              <a:defRPr/>
            </a:pPr>
            <a:r>
              <a:rPr lang="en-US" sz="4400" b="1" dirty="0">
                <a:solidFill>
                  <a:srgbClr val="002060"/>
                </a:solidFill>
                <a:latin typeface="Tahoma" pitchFamily="34" charset="0"/>
                <a:cs typeface="Tahoma" pitchFamily="34" charset="0"/>
              </a:rPr>
              <a:t>ANY QUESTIONS?</a:t>
            </a:r>
          </a:p>
          <a:p>
            <a:pPr algn="ctr" eaLnBrk="0" fontAlgn="base" hangingPunct="0">
              <a:spcBef>
                <a:spcPct val="0"/>
              </a:spcBef>
              <a:spcAft>
                <a:spcPct val="0"/>
              </a:spcAft>
              <a:defRPr/>
            </a:pPr>
            <a:endParaRPr lang="en-US" sz="4400" dirty="0">
              <a:solidFill>
                <a:srgbClr val="002060"/>
              </a:solidFill>
              <a:latin typeface="Tahoma" pitchFamily="34" charset="0"/>
              <a:cs typeface="Tahoma" pitchFamily="34" charset="0"/>
            </a:endParaRPr>
          </a:p>
        </p:txBody>
      </p:sp>
      <p:pic>
        <p:nvPicPr>
          <p:cNvPr id="39943" name="Picture 4" descr="C:\Users\RF\Dropbox\GraphsandLaughs\Business Card\Graphs&amp;Laughs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39" y="5232401"/>
            <a:ext cx="4276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75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F65724-13E2-063A-2C98-EDCCF8A182F5}"/>
              </a:ext>
            </a:extLst>
          </p:cNvPr>
          <p:cNvSpPr txBox="1">
            <a:spLocks/>
          </p:cNvSpPr>
          <p:nvPr/>
        </p:nvSpPr>
        <p:spPr bwMode="auto">
          <a:xfrm>
            <a:off x="0" y="0"/>
            <a:ext cx="9144000" cy="8262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n-cs"/>
              </a:rPr>
              <a:t>Transitioning into 30+ Days Delinquent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n-cs"/>
              </a:rPr>
              <a:t>Most loan types are now plateauing</a:t>
            </a:r>
          </a:p>
        </p:txBody>
      </p:sp>
      <p:pic>
        <p:nvPicPr>
          <p:cNvPr id="6" name="Picture 5">
            <a:extLst>
              <a:ext uri="{FF2B5EF4-FFF2-40B4-BE49-F238E27FC236}">
                <a16:creationId xmlns:a16="http://schemas.microsoft.com/office/drawing/2014/main" id="{11A9F7C9-22A7-90DD-ED94-4DCBE5957453}"/>
              </a:ext>
            </a:extLst>
          </p:cNvPr>
          <p:cNvPicPr>
            <a:picLocks noChangeAspect="1"/>
          </p:cNvPicPr>
          <p:nvPr/>
        </p:nvPicPr>
        <p:blipFill>
          <a:blip r:embed="rId3"/>
          <a:stretch>
            <a:fillRect/>
          </a:stretch>
        </p:blipFill>
        <p:spPr>
          <a:xfrm>
            <a:off x="451626" y="677438"/>
            <a:ext cx="8240751" cy="6180562"/>
          </a:xfrm>
          <a:prstGeom prst="rect">
            <a:avLst/>
          </a:prstGeom>
        </p:spPr>
      </p:pic>
    </p:spTree>
    <p:extLst>
      <p:ext uri="{BB962C8B-B14F-4D97-AF65-F5344CB8AC3E}">
        <p14:creationId xmlns:p14="http://schemas.microsoft.com/office/powerpoint/2010/main" val="168942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1116"/>
          </a:xfrm>
        </p:spPr>
        <p:txBody>
          <a:bodyPr/>
          <a:lstStyle/>
          <a:p>
            <a:pPr algn="ctr"/>
            <a:r>
              <a:rPr lang="en-US" dirty="0"/>
              <a:t>Banks Loan Loss Reserves</a:t>
            </a:r>
            <a:br>
              <a:rPr lang="en-US" dirty="0"/>
            </a:br>
            <a:r>
              <a:rPr lang="en-US" sz="1600" dirty="0"/>
              <a:t>They are plateauing</a:t>
            </a:r>
          </a:p>
        </p:txBody>
      </p:sp>
      <p:pic>
        <p:nvPicPr>
          <p:cNvPr id="3" name="Picture 2">
            <a:extLst>
              <a:ext uri="{FF2B5EF4-FFF2-40B4-BE49-F238E27FC236}">
                <a16:creationId xmlns:a16="http://schemas.microsoft.com/office/drawing/2014/main" id="{B57FA731-27E7-C74D-186D-77140161FEDA}"/>
              </a:ext>
            </a:extLst>
          </p:cNvPr>
          <p:cNvPicPr>
            <a:picLocks noChangeAspect="1"/>
          </p:cNvPicPr>
          <p:nvPr/>
        </p:nvPicPr>
        <p:blipFill>
          <a:blip r:embed="rId3"/>
          <a:stretch>
            <a:fillRect/>
          </a:stretch>
        </p:blipFill>
        <p:spPr>
          <a:xfrm>
            <a:off x="1" y="1009635"/>
            <a:ext cx="9143999" cy="5211536"/>
          </a:xfrm>
          <a:prstGeom prst="rect">
            <a:avLst/>
          </a:prstGeom>
        </p:spPr>
      </p:pic>
    </p:spTree>
    <p:extLst>
      <p:ext uri="{BB962C8B-B14F-4D97-AF65-F5344CB8AC3E}">
        <p14:creationId xmlns:p14="http://schemas.microsoft.com/office/powerpoint/2010/main" val="976940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1116"/>
          </a:xfrm>
        </p:spPr>
        <p:txBody>
          <a:bodyPr/>
          <a:lstStyle/>
          <a:p>
            <a:pPr algn="ctr"/>
            <a:r>
              <a:rPr lang="en-US" dirty="0"/>
              <a:t>Small Domestic Banks Loan Loss Reserves </a:t>
            </a:r>
            <a:br>
              <a:rPr lang="en-US" dirty="0"/>
            </a:br>
            <a:r>
              <a:rPr lang="en-US" sz="1600" dirty="0"/>
              <a:t>They are clearly rising</a:t>
            </a:r>
          </a:p>
        </p:txBody>
      </p:sp>
      <p:pic>
        <p:nvPicPr>
          <p:cNvPr id="4" name="Picture 3">
            <a:extLst>
              <a:ext uri="{FF2B5EF4-FFF2-40B4-BE49-F238E27FC236}">
                <a16:creationId xmlns:a16="http://schemas.microsoft.com/office/drawing/2014/main" id="{9ADBCEDD-6ADE-7B94-BEEF-C6F4F41D9467}"/>
              </a:ext>
            </a:extLst>
          </p:cNvPr>
          <p:cNvPicPr>
            <a:picLocks noChangeAspect="1"/>
          </p:cNvPicPr>
          <p:nvPr/>
        </p:nvPicPr>
        <p:blipFill>
          <a:blip r:embed="rId3"/>
          <a:stretch>
            <a:fillRect/>
          </a:stretch>
        </p:blipFill>
        <p:spPr>
          <a:xfrm>
            <a:off x="-1" y="1155108"/>
            <a:ext cx="9143999" cy="5211536"/>
          </a:xfrm>
          <a:prstGeom prst="rect">
            <a:avLst/>
          </a:prstGeom>
        </p:spPr>
      </p:pic>
    </p:spTree>
    <p:extLst>
      <p:ext uri="{BB962C8B-B14F-4D97-AF65-F5344CB8AC3E}">
        <p14:creationId xmlns:p14="http://schemas.microsoft.com/office/powerpoint/2010/main" val="303238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9143999" cy="683046"/>
          </a:xfrm>
        </p:spPr>
        <p:txBody>
          <a:bodyPr/>
          <a:lstStyle/>
          <a:p>
            <a:pPr algn="ctr"/>
            <a:r>
              <a:rPr lang="en-US" dirty="0">
                <a:solidFill>
                  <a:srgbClr val="FF0000"/>
                </a:solidFill>
              </a:rPr>
              <a:t>Problem Banks</a:t>
            </a:r>
            <a:br>
              <a:rPr lang="en-US" dirty="0">
                <a:solidFill>
                  <a:srgbClr val="FF0000"/>
                </a:solidFill>
              </a:rPr>
            </a:br>
            <a:r>
              <a:rPr lang="en-US" sz="1600" dirty="0">
                <a:solidFill>
                  <a:srgbClr val="FF0000"/>
                </a:solidFill>
              </a:rPr>
              <a:t>They are 1.5% of all banks. That is in the 1%-2% normal non-crisis range</a:t>
            </a:r>
            <a:endParaRPr lang="en-US" sz="1600" dirty="0"/>
          </a:p>
        </p:txBody>
      </p:sp>
      <p:sp>
        <p:nvSpPr>
          <p:cNvPr id="3" name="AutoShape 2">
            <a:extLst>
              <a:ext uri="{FF2B5EF4-FFF2-40B4-BE49-F238E27FC236}">
                <a16:creationId xmlns:a16="http://schemas.microsoft.com/office/drawing/2014/main" id="{1F459176-DCA3-3657-9646-80387279A68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2050" name="Picture 2">
            <a:extLst>
              <a:ext uri="{FF2B5EF4-FFF2-40B4-BE49-F238E27FC236}">
                <a16:creationId xmlns:a16="http://schemas.microsoft.com/office/drawing/2014/main" id="{87F4295C-550C-8B66-2688-6A6127B3B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 y="791008"/>
            <a:ext cx="8048625"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50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9143999" cy="683046"/>
          </a:xfrm>
        </p:spPr>
        <p:txBody>
          <a:bodyPr/>
          <a:lstStyle/>
          <a:p>
            <a:pPr algn="ctr"/>
            <a:r>
              <a:rPr lang="en-US" dirty="0">
                <a:solidFill>
                  <a:srgbClr val="FF0000"/>
                </a:solidFill>
              </a:rPr>
              <a:t>Banks Are Slowly Disappearing</a:t>
            </a:r>
            <a:br>
              <a:rPr lang="en-US" dirty="0">
                <a:solidFill>
                  <a:srgbClr val="FF0000"/>
                </a:solidFill>
              </a:rPr>
            </a:br>
            <a:r>
              <a:rPr lang="en-US" sz="1600" dirty="0">
                <a:solidFill>
                  <a:srgbClr val="FF0000"/>
                </a:solidFill>
              </a:rPr>
              <a:t>Economies of scale. 41 banks disappeared last quarter, 117 Y-o-Y </a:t>
            </a:r>
            <a:endParaRPr lang="en-US" sz="1600" dirty="0"/>
          </a:p>
        </p:txBody>
      </p:sp>
      <p:pic>
        <p:nvPicPr>
          <p:cNvPr id="3" name="Picture 2">
            <a:extLst>
              <a:ext uri="{FF2B5EF4-FFF2-40B4-BE49-F238E27FC236}">
                <a16:creationId xmlns:a16="http://schemas.microsoft.com/office/drawing/2014/main" id="{49103325-22B6-E8B0-5A38-1CDF9299AFCB}"/>
              </a:ext>
            </a:extLst>
          </p:cNvPr>
          <p:cNvPicPr>
            <a:picLocks noChangeAspect="1"/>
          </p:cNvPicPr>
          <p:nvPr/>
        </p:nvPicPr>
        <p:blipFill>
          <a:blip r:embed="rId3"/>
          <a:stretch>
            <a:fillRect/>
          </a:stretch>
        </p:blipFill>
        <p:spPr>
          <a:xfrm>
            <a:off x="-1" y="1061590"/>
            <a:ext cx="9143999" cy="5211536"/>
          </a:xfrm>
          <a:prstGeom prst="rect">
            <a:avLst/>
          </a:prstGeom>
        </p:spPr>
      </p:pic>
    </p:spTree>
    <p:extLst>
      <p:ext uri="{BB962C8B-B14F-4D97-AF65-F5344CB8AC3E}">
        <p14:creationId xmlns:p14="http://schemas.microsoft.com/office/powerpoint/2010/main" val="2120014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691117"/>
          </a:xfrm>
        </p:spPr>
        <p:txBody>
          <a:bodyPr/>
          <a:lstStyle/>
          <a:p>
            <a:pPr algn="ctr"/>
            <a:r>
              <a:rPr lang="en-US" dirty="0"/>
              <a:t>All Banks Lost Deposits</a:t>
            </a:r>
            <a:br>
              <a:rPr lang="en-US" dirty="0"/>
            </a:br>
            <a:r>
              <a:rPr lang="en-US" sz="1600" dirty="0"/>
              <a:t>Smaller banks have recovered better </a:t>
            </a:r>
          </a:p>
        </p:txBody>
      </p:sp>
      <p:pic>
        <p:nvPicPr>
          <p:cNvPr id="3" name="Picture 2">
            <a:extLst>
              <a:ext uri="{FF2B5EF4-FFF2-40B4-BE49-F238E27FC236}">
                <a16:creationId xmlns:a16="http://schemas.microsoft.com/office/drawing/2014/main" id="{478D0422-0360-A9C3-8F20-E0CCBFA32824}"/>
              </a:ext>
            </a:extLst>
          </p:cNvPr>
          <p:cNvPicPr>
            <a:picLocks noChangeAspect="1"/>
          </p:cNvPicPr>
          <p:nvPr/>
        </p:nvPicPr>
        <p:blipFill>
          <a:blip r:embed="rId3"/>
          <a:stretch>
            <a:fillRect/>
          </a:stretch>
        </p:blipFill>
        <p:spPr>
          <a:xfrm>
            <a:off x="0" y="1082371"/>
            <a:ext cx="9144000" cy="5211536"/>
          </a:xfrm>
          <a:prstGeom prst="rect">
            <a:avLst/>
          </a:prstGeom>
        </p:spPr>
      </p:pic>
    </p:spTree>
    <p:extLst>
      <p:ext uri="{BB962C8B-B14F-4D97-AF65-F5344CB8AC3E}">
        <p14:creationId xmlns:p14="http://schemas.microsoft.com/office/powerpoint/2010/main" val="416447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C12A-1A11-89FE-E389-BFC5B080E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C7ADD-8A95-8506-FBAB-0E78751F21B9}"/>
              </a:ext>
            </a:extLst>
          </p:cNvPr>
          <p:cNvSpPr>
            <a:spLocks noGrp="1"/>
          </p:cNvSpPr>
          <p:nvPr>
            <p:ph type="title"/>
          </p:nvPr>
        </p:nvSpPr>
        <p:spPr>
          <a:xfrm>
            <a:off x="2" y="0"/>
            <a:ext cx="9143999" cy="683046"/>
          </a:xfrm>
        </p:spPr>
        <p:txBody>
          <a:bodyPr/>
          <a:lstStyle/>
          <a:p>
            <a:pPr algn="ctr"/>
            <a:r>
              <a:rPr lang="en-US" dirty="0">
                <a:solidFill>
                  <a:srgbClr val="FF0000"/>
                </a:solidFill>
              </a:rPr>
              <a:t>Bank Branches are Disappearing</a:t>
            </a:r>
            <a:br>
              <a:rPr lang="en-US" dirty="0">
                <a:solidFill>
                  <a:srgbClr val="FF0000"/>
                </a:solidFill>
              </a:rPr>
            </a:br>
            <a:r>
              <a:rPr lang="en-US" sz="1600" dirty="0">
                <a:solidFill>
                  <a:srgbClr val="FF0000"/>
                </a:solidFill>
              </a:rPr>
              <a:t>They peaked in 2012. They have declined ever since </a:t>
            </a:r>
            <a:endParaRPr lang="en-US" sz="1600" dirty="0"/>
          </a:p>
        </p:txBody>
      </p:sp>
      <p:sp>
        <p:nvSpPr>
          <p:cNvPr id="3" name="AutoShape 2">
            <a:extLst>
              <a:ext uri="{FF2B5EF4-FFF2-40B4-BE49-F238E27FC236}">
                <a16:creationId xmlns:a16="http://schemas.microsoft.com/office/drawing/2014/main" id="{10961D13-3D12-64D9-D098-EBE77175651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0920123D-19EA-CD4A-DE84-0556726BF547}"/>
              </a:ext>
            </a:extLst>
          </p:cNvPr>
          <p:cNvPicPr>
            <a:picLocks noChangeAspect="1"/>
          </p:cNvPicPr>
          <p:nvPr/>
        </p:nvPicPr>
        <p:blipFill>
          <a:blip r:embed="rId3"/>
          <a:stretch>
            <a:fillRect/>
          </a:stretch>
        </p:blipFill>
        <p:spPr>
          <a:xfrm>
            <a:off x="1184356" y="734626"/>
            <a:ext cx="6470488" cy="6123374"/>
          </a:xfrm>
          <a:prstGeom prst="rect">
            <a:avLst/>
          </a:prstGeom>
        </p:spPr>
      </p:pic>
    </p:spTree>
    <p:extLst>
      <p:ext uri="{BB962C8B-B14F-4D97-AF65-F5344CB8AC3E}">
        <p14:creationId xmlns:p14="http://schemas.microsoft.com/office/powerpoint/2010/main" val="83834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1143000"/>
            <a:ext cx="9143999" cy="3733800"/>
          </a:xfrm>
        </p:spPr>
        <p:txBody>
          <a:bodyPr>
            <a:normAutofit fontScale="92500" lnSpcReduction="20000"/>
          </a:bodyPr>
          <a:lstStyle/>
          <a:p>
            <a:pPr marL="0" indent="0" algn="ctr">
              <a:buNone/>
            </a:pPr>
            <a:r>
              <a:rPr lang="en-US" sz="10300" b="1" dirty="0">
                <a:solidFill>
                  <a:srgbClr val="00B050"/>
                </a:solidFill>
                <a:latin typeface="Arial" panose="020B0604020202020204" pitchFamily="34" charset="0"/>
                <a:cs typeface="Arial" panose="020B0604020202020204" pitchFamily="34" charset="0"/>
              </a:rPr>
              <a:t>The Economy Surprises</a:t>
            </a:r>
          </a:p>
          <a:p>
            <a:pPr marL="0" indent="0" algn="ctr">
              <a:buNone/>
            </a:pPr>
            <a:endParaRPr lang="en-US" sz="2200" b="1" dirty="0">
              <a:solidFill>
                <a:srgbClr val="00B050"/>
              </a:solidFill>
              <a:latin typeface="Arial" panose="020B0604020202020204" pitchFamily="34" charset="0"/>
              <a:cs typeface="Arial" panose="020B0604020202020204" pitchFamily="34" charset="0"/>
            </a:endParaRPr>
          </a:p>
          <a:p>
            <a:pPr marL="0" indent="0" algn="ctr">
              <a:buNone/>
            </a:pPr>
            <a:r>
              <a:rPr lang="en-US" sz="6400" b="1" dirty="0">
                <a:solidFill>
                  <a:srgbClr val="00B050"/>
                </a:solidFill>
                <a:latin typeface="Arial" panose="020B0604020202020204" pitchFamily="34" charset="0"/>
                <a:cs typeface="Arial" panose="020B0604020202020204" pitchFamily="34" charset="0"/>
              </a:rPr>
              <a:t>GDP = C+I+G+(X-M) </a:t>
            </a:r>
          </a:p>
        </p:txBody>
      </p:sp>
      <p:pic>
        <p:nvPicPr>
          <p:cNvPr id="4" name="Picture 4" descr="C:\Users\RF\Dropbox\GraphsandLaughs\Business Card\Graphs&amp;Laughs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40" y="5103813"/>
            <a:ext cx="4276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01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Down 4">
            <a:extLst>
              <a:ext uri="{FF2B5EF4-FFF2-40B4-BE49-F238E27FC236}">
                <a16:creationId xmlns:a16="http://schemas.microsoft.com/office/drawing/2014/main" id="{95DB195E-6CC3-B265-0B64-61EDB19CEF12}"/>
              </a:ext>
            </a:extLst>
          </p:cNvPr>
          <p:cNvSpPr/>
          <p:nvPr/>
        </p:nvSpPr>
        <p:spPr bwMode="auto">
          <a:xfrm>
            <a:off x="7721886" y="1196287"/>
            <a:ext cx="410033" cy="5212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128"/>
            </a:endParaRPr>
          </a:p>
        </p:txBody>
      </p:sp>
      <p:sp>
        <p:nvSpPr>
          <p:cNvPr id="3" name="Arrow: Down 2">
            <a:extLst>
              <a:ext uri="{FF2B5EF4-FFF2-40B4-BE49-F238E27FC236}">
                <a16:creationId xmlns:a16="http://schemas.microsoft.com/office/drawing/2014/main" id="{40BBA938-AA8F-7BD9-D98D-085552DCF3F7}"/>
              </a:ext>
            </a:extLst>
          </p:cNvPr>
          <p:cNvSpPr/>
          <p:nvPr/>
        </p:nvSpPr>
        <p:spPr bwMode="auto">
          <a:xfrm>
            <a:off x="5853763" y="3620025"/>
            <a:ext cx="341299" cy="48920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128"/>
            </a:endParaRPr>
          </a:p>
        </p:txBody>
      </p:sp>
      <p:sp>
        <p:nvSpPr>
          <p:cNvPr id="7" name="Title 1"/>
          <p:cNvSpPr txBox="1">
            <a:spLocks/>
          </p:cNvSpPr>
          <p:nvPr/>
        </p:nvSpPr>
        <p:spPr bwMode="auto">
          <a:xfrm>
            <a:off x="0" y="3"/>
            <a:ext cx="9144000" cy="6857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Household Balance Sheets</a:t>
            </a:r>
            <a:b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b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Growth in net worth had been excellent through 24Q3</a:t>
            </a:r>
          </a:p>
        </p:txBody>
      </p:sp>
      <p:pic>
        <p:nvPicPr>
          <p:cNvPr id="4" name="Picture 3">
            <a:extLst>
              <a:ext uri="{FF2B5EF4-FFF2-40B4-BE49-F238E27FC236}">
                <a16:creationId xmlns:a16="http://schemas.microsoft.com/office/drawing/2014/main" id="{5D6F14CC-BD9B-F388-B4BC-7512AF05900D}"/>
              </a:ext>
            </a:extLst>
          </p:cNvPr>
          <p:cNvPicPr>
            <a:picLocks noChangeAspect="1"/>
          </p:cNvPicPr>
          <p:nvPr/>
        </p:nvPicPr>
        <p:blipFill>
          <a:blip r:embed="rId3"/>
          <a:stretch>
            <a:fillRect/>
          </a:stretch>
        </p:blipFill>
        <p:spPr>
          <a:xfrm>
            <a:off x="0" y="1015457"/>
            <a:ext cx="9139788" cy="5209136"/>
          </a:xfrm>
          <a:prstGeom prst="rect">
            <a:avLst/>
          </a:prstGeom>
        </p:spPr>
      </p:pic>
    </p:spTree>
    <p:extLst>
      <p:ext uri="{BB962C8B-B14F-4D97-AF65-F5344CB8AC3E}">
        <p14:creationId xmlns:p14="http://schemas.microsoft.com/office/powerpoint/2010/main" val="18091807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
            <a:ext cx="9143999" cy="665922"/>
          </a:xfrm>
        </p:spPr>
        <p:txBody>
          <a:bodyPr/>
          <a:lstStyle/>
          <a:p>
            <a:pPr algn="ctr"/>
            <a:r>
              <a:rPr lang="en-US" dirty="0"/>
              <a:t>Consumer Spending Since 1990     </a:t>
            </a:r>
            <a:br>
              <a:rPr lang="en-US" dirty="0"/>
            </a:br>
            <a:r>
              <a:rPr lang="en-US" sz="1600" dirty="0"/>
              <a:t>The top 10% are driving spending</a:t>
            </a:r>
          </a:p>
        </p:txBody>
      </p:sp>
      <p:sp>
        <p:nvSpPr>
          <p:cNvPr id="3" name="AutoShape 2" descr="https://research.stlouisfed.org/fred2/graph/image.ph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6" name="Picture 5" descr="A graph showing different colored layers&#10;&#10;AI-generated content may be incorrect.">
            <a:extLst>
              <a:ext uri="{FF2B5EF4-FFF2-40B4-BE49-F238E27FC236}">
                <a16:creationId xmlns:a16="http://schemas.microsoft.com/office/drawing/2014/main" id="{EE7F83FA-EC05-AD66-E528-BD78F5DC45F4}"/>
              </a:ext>
            </a:extLst>
          </p:cNvPr>
          <p:cNvPicPr>
            <a:picLocks noChangeAspect="1"/>
          </p:cNvPicPr>
          <p:nvPr/>
        </p:nvPicPr>
        <p:blipFill>
          <a:blip r:embed="rId3"/>
          <a:stretch>
            <a:fillRect/>
          </a:stretch>
        </p:blipFill>
        <p:spPr>
          <a:xfrm>
            <a:off x="2415293" y="699680"/>
            <a:ext cx="4313413" cy="6141261"/>
          </a:xfrm>
          <a:prstGeom prst="rect">
            <a:avLst/>
          </a:prstGeom>
        </p:spPr>
      </p:pic>
    </p:spTree>
    <p:extLst>
      <p:ext uri="{BB962C8B-B14F-4D97-AF65-F5344CB8AC3E}">
        <p14:creationId xmlns:p14="http://schemas.microsoft.com/office/powerpoint/2010/main" val="174007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91116"/>
          </a:xfrm>
        </p:spPr>
        <p:txBody>
          <a:bodyPr/>
          <a:lstStyle/>
          <a:p>
            <a:pPr algn="ctr"/>
            <a:r>
              <a:rPr lang="en-US" dirty="0"/>
              <a:t>Inventory to Sales Ratios</a:t>
            </a:r>
            <a:br>
              <a:rPr lang="en-US" dirty="0"/>
            </a:br>
            <a:r>
              <a:rPr lang="en-US" sz="1600" dirty="0"/>
              <a:t>Retail inventories are well below their pre-covid level</a:t>
            </a:r>
          </a:p>
        </p:txBody>
      </p:sp>
      <p:sp>
        <p:nvSpPr>
          <p:cNvPr id="5" name="TextBox 4">
            <a:extLst>
              <a:ext uri="{FF2B5EF4-FFF2-40B4-BE49-F238E27FC236}">
                <a16:creationId xmlns:a16="http://schemas.microsoft.com/office/drawing/2014/main" id="{D6132361-62F9-47CC-9E2B-3E3D228FDF96}"/>
              </a:ext>
            </a:extLst>
          </p:cNvPr>
          <p:cNvSpPr txBox="1"/>
          <p:nvPr/>
        </p:nvSpPr>
        <p:spPr>
          <a:xfrm>
            <a:off x="381000" y="95252"/>
            <a:ext cx="7620000" cy="461665"/>
          </a:xfrm>
          <a:prstGeom prst="rect">
            <a:avLst/>
          </a:prstGeom>
        </p:spPr>
        <p:txBody>
          <a:bodyPr lIns="91440" tIns="45720" rIns="91440" bIns="4572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33">
                    <a:alpha val="20000"/>
                  </a:srgbClr>
                </a:solidFill>
                <a:effectLst/>
                <a:uLnTx/>
                <a:uFillTx/>
                <a:latin typeface="Calibri"/>
                <a:ea typeface="ＭＳ Ｐゴシック" charset="-128"/>
              </a:rPr>
              <a:t> </a:t>
            </a:r>
          </a:p>
        </p:txBody>
      </p:sp>
      <p:pic>
        <p:nvPicPr>
          <p:cNvPr id="4" name="Picture 3">
            <a:extLst>
              <a:ext uri="{FF2B5EF4-FFF2-40B4-BE49-F238E27FC236}">
                <a16:creationId xmlns:a16="http://schemas.microsoft.com/office/drawing/2014/main" id="{BEFD6630-7100-A7C0-CA46-898247DFC2D4}"/>
              </a:ext>
            </a:extLst>
          </p:cNvPr>
          <p:cNvPicPr>
            <a:picLocks noChangeAspect="1"/>
          </p:cNvPicPr>
          <p:nvPr/>
        </p:nvPicPr>
        <p:blipFill>
          <a:blip r:embed="rId3"/>
          <a:stretch>
            <a:fillRect/>
          </a:stretch>
        </p:blipFill>
        <p:spPr>
          <a:xfrm>
            <a:off x="0" y="942727"/>
            <a:ext cx="9144000" cy="5211536"/>
          </a:xfrm>
          <a:prstGeom prst="rect">
            <a:avLst/>
          </a:prstGeom>
        </p:spPr>
      </p:pic>
    </p:spTree>
    <p:extLst>
      <p:ext uri="{BB962C8B-B14F-4D97-AF65-F5344CB8AC3E}">
        <p14:creationId xmlns:p14="http://schemas.microsoft.com/office/powerpoint/2010/main" val="297928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86" y="-1"/>
            <a:ext cx="8764436" cy="715617"/>
          </a:xfrm>
        </p:spPr>
        <p:txBody>
          <a:bodyPr/>
          <a:lstStyle/>
          <a:p>
            <a:pPr algn="ctr"/>
            <a:r>
              <a:rPr lang="en-US" dirty="0"/>
              <a:t>ISM Manufacturing Index   </a:t>
            </a:r>
            <a:br>
              <a:rPr lang="en-US" dirty="0"/>
            </a:br>
            <a:r>
              <a:rPr lang="en-US" sz="1600" dirty="0"/>
              <a:t>Manufacturing has been in a long recession</a:t>
            </a:r>
            <a:br>
              <a:rPr lang="en-US" sz="1600" dirty="0"/>
            </a:br>
            <a:r>
              <a:rPr lang="en-US" sz="1600" dirty="0"/>
              <a:t> </a:t>
            </a:r>
            <a:r>
              <a:rPr lang="en-US" dirty="0"/>
              <a:t>  </a:t>
            </a:r>
            <a:br>
              <a:rPr lang="en-US" dirty="0"/>
            </a:br>
            <a:endParaRPr lang="en-US" sz="1600" dirty="0"/>
          </a:p>
        </p:txBody>
      </p:sp>
      <p:sp>
        <p:nvSpPr>
          <p:cNvPr id="3" name="AutoShape 2">
            <a:extLst>
              <a:ext uri="{FF2B5EF4-FFF2-40B4-BE49-F238E27FC236}">
                <a16:creationId xmlns:a16="http://schemas.microsoft.com/office/drawing/2014/main" id="{D3B6625F-FE93-8546-717F-5C582FF11EC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AutoShape 2">
            <a:extLst>
              <a:ext uri="{FF2B5EF4-FFF2-40B4-BE49-F238E27FC236}">
                <a16:creationId xmlns:a16="http://schemas.microsoft.com/office/drawing/2014/main" id="{E63C2B7E-2509-83B8-9E56-3E58D13DC3E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6" name="AutoShape 2">
            <a:extLst>
              <a:ext uri="{FF2B5EF4-FFF2-40B4-BE49-F238E27FC236}">
                <a16:creationId xmlns:a16="http://schemas.microsoft.com/office/drawing/2014/main" id="{4FE7DA02-5588-AFD5-91A4-6DC17875AD7C}"/>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7" name="Picture 6">
            <a:extLst>
              <a:ext uri="{FF2B5EF4-FFF2-40B4-BE49-F238E27FC236}">
                <a16:creationId xmlns:a16="http://schemas.microsoft.com/office/drawing/2014/main" id="{EB07A0DD-D89F-7478-2EC7-847FD9D7A15B}"/>
              </a:ext>
            </a:extLst>
          </p:cNvPr>
          <p:cNvPicPr>
            <a:picLocks noChangeAspect="1"/>
          </p:cNvPicPr>
          <p:nvPr/>
        </p:nvPicPr>
        <p:blipFill>
          <a:blip r:embed="rId3"/>
          <a:stretch>
            <a:fillRect/>
          </a:stretch>
        </p:blipFill>
        <p:spPr>
          <a:xfrm>
            <a:off x="0" y="916172"/>
            <a:ext cx="9144000" cy="5635256"/>
          </a:xfrm>
          <a:prstGeom prst="rect">
            <a:avLst/>
          </a:prstGeom>
        </p:spPr>
      </p:pic>
    </p:spTree>
    <p:extLst>
      <p:ext uri="{BB962C8B-B14F-4D97-AF65-F5344CB8AC3E}">
        <p14:creationId xmlns:p14="http://schemas.microsoft.com/office/powerpoint/2010/main" val="3366252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26" y="-1"/>
            <a:ext cx="8764436" cy="705677"/>
          </a:xfrm>
        </p:spPr>
        <p:txBody>
          <a:bodyPr/>
          <a:lstStyle/>
          <a:p>
            <a:pPr algn="ctr"/>
            <a:r>
              <a:rPr lang="en-US" dirty="0"/>
              <a:t>ISM Services</a:t>
            </a:r>
            <a:br>
              <a:rPr lang="en-US" dirty="0"/>
            </a:br>
            <a:r>
              <a:rPr lang="en-US" sz="1600" dirty="0"/>
              <a:t> This is stall speed, this slightly worrying </a:t>
            </a:r>
          </a:p>
        </p:txBody>
      </p:sp>
      <p:sp>
        <p:nvSpPr>
          <p:cNvPr id="3" name="AutoShape 2">
            <a:extLst>
              <a:ext uri="{FF2B5EF4-FFF2-40B4-BE49-F238E27FC236}">
                <a16:creationId xmlns:a16="http://schemas.microsoft.com/office/drawing/2014/main" id="{B68C2FB5-ABA8-3B84-78BB-EC8D2A5A3F2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utoShape 2">
            <a:extLst>
              <a:ext uri="{FF2B5EF4-FFF2-40B4-BE49-F238E27FC236}">
                <a16:creationId xmlns:a16="http://schemas.microsoft.com/office/drawing/2014/main" id="{C87259FB-7686-53C9-8DA1-4D7C294520A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5" name="Picture 4">
            <a:extLst>
              <a:ext uri="{FF2B5EF4-FFF2-40B4-BE49-F238E27FC236}">
                <a16:creationId xmlns:a16="http://schemas.microsoft.com/office/drawing/2014/main" id="{526F22EA-BAAA-87BE-E44A-EFD0545855C6}"/>
              </a:ext>
            </a:extLst>
          </p:cNvPr>
          <p:cNvPicPr>
            <a:picLocks noChangeAspect="1"/>
          </p:cNvPicPr>
          <p:nvPr/>
        </p:nvPicPr>
        <p:blipFill>
          <a:blip r:embed="rId3"/>
          <a:stretch>
            <a:fillRect/>
          </a:stretch>
        </p:blipFill>
        <p:spPr>
          <a:xfrm>
            <a:off x="0" y="916172"/>
            <a:ext cx="9144000" cy="5635256"/>
          </a:xfrm>
          <a:prstGeom prst="rect">
            <a:avLst/>
          </a:prstGeom>
        </p:spPr>
      </p:pic>
    </p:spTree>
    <p:extLst>
      <p:ext uri="{BB962C8B-B14F-4D97-AF65-F5344CB8AC3E}">
        <p14:creationId xmlns:p14="http://schemas.microsoft.com/office/powerpoint/2010/main" val="442716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1116"/>
          </a:xfrm>
        </p:spPr>
        <p:txBody>
          <a:bodyPr/>
          <a:lstStyle/>
          <a:p>
            <a:pPr algn="ctr"/>
            <a:r>
              <a:rPr lang="en-US" dirty="0"/>
              <a:t>Capacity Utilization Rates </a:t>
            </a:r>
            <a:br>
              <a:rPr lang="en-US" dirty="0"/>
            </a:br>
            <a:r>
              <a:rPr lang="en-US" sz="1600" dirty="0"/>
              <a:t>At weak pre-Covid level, and flat</a:t>
            </a:r>
          </a:p>
        </p:txBody>
      </p:sp>
      <p:sp>
        <p:nvSpPr>
          <p:cNvPr id="3" name="AutoShape 2" descr="https://research.stlouisfed.org/fred2/graph/image.php?dbet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4A22DB61-CEA4-A204-BB41-D6170830AD62}"/>
              </a:ext>
            </a:extLst>
          </p:cNvPr>
          <p:cNvPicPr>
            <a:picLocks noChangeAspect="1"/>
          </p:cNvPicPr>
          <p:nvPr/>
        </p:nvPicPr>
        <p:blipFill>
          <a:blip r:embed="rId3"/>
          <a:stretch>
            <a:fillRect/>
          </a:stretch>
        </p:blipFill>
        <p:spPr>
          <a:xfrm>
            <a:off x="0" y="1121147"/>
            <a:ext cx="9144000" cy="5211536"/>
          </a:xfrm>
          <a:prstGeom prst="rect">
            <a:avLst/>
          </a:prstGeom>
        </p:spPr>
      </p:pic>
    </p:spTree>
    <p:extLst>
      <p:ext uri="{BB962C8B-B14F-4D97-AF65-F5344CB8AC3E}">
        <p14:creationId xmlns:p14="http://schemas.microsoft.com/office/powerpoint/2010/main" val="786433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95738"/>
          </a:xfrm>
        </p:spPr>
        <p:txBody>
          <a:bodyPr/>
          <a:lstStyle/>
          <a:p>
            <a:pPr algn="ctr"/>
            <a:r>
              <a:rPr lang="en-US" dirty="0"/>
              <a:t>Capital Goods Orders</a:t>
            </a:r>
            <a:br>
              <a:rPr lang="en-US" dirty="0"/>
            </a:br>
            <a:r>
              <a:rPr lang="en-US" sz="1600" dirty="0"/>
              <a:t>Capex orders plateaued but are now up</a:t>
            </a:r>
          </a:p>
        </p:txBody>
      </p:sp>
      <p:pic>
        <p:nvPicPr>
          <p:cNvPr id="3" name="Picture 2">
            <a:extLst>
              <a:ext uri="{FF2B5EF4-FFF2-40B4-BE49-F238E27FC236}">
                <a16:creationId xmlns:a16="http://schemas.microsoft.com/office/drawing/2014/main" id="{D49C1BF3-8056-09A2-B4CA-CCADDE81D654}"/>
              </a:ext>
            </a:extLst>
          </p:cNvPr>
          <p:cNvPicPr>
            <a:picLocks noChangeAspect="1"/>
          </p:cNvPicPr>
          <p:nvPr/>
        </p:nvPicPr>
        <p:blipFill>
          <a:blip r:embed="rId3"/>
          <a:stretch>
            <a:fillRect/>
          </a:stretch>
        </p:blipFill>
        <p:spPr>
          <a:xfrm>
            <a:off x="-1" y="1088463"/>
            <a:ext cx="9143999" cy="5211536"/>
          </a:xfrm>
          <a:prstGeom prst="rect">
            <a:avLst/>
          </a:prstGeom>
        </p:spPr>
      </p:pic>
    </p:spTree>
    <p:extLst>
      <p:ext uri="{BB962C8B-B14F-4D97-AF65-F5344CB8AC3E}">
        <p14:creationId xmlns:p14="http://schemas.microsoft.com/office/powerpoint/2010/main" val="656913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3999" cy="796002"/>
          </a:xfrm>
        </p:spPr>
        <p:txBody>
          <a:bodyPr>
            <a:normAutofit fontScale="90000"/>
          </a:bodyPr>
          <a:lstStyle/>
          <a:p>
            <a:r>
              <a:rPr lang="en-US" b="1" dirty="0">
                <a:solidFill>
                  <a:srgbClr val="00B050"/>
                </a:solidFill>
                <a:latin typeface="Arial" pitchFamily="34" charset="0"/>
                <a:cs typeface="Arial" pitchFamily="34" charset="0"/>
              </a:rPr>
              <a:t>Trump as President  </a:t>
            </a:r>
            <a:br>
              <a:rPr lang="en-US" b="1" dirty="0">
                <a:solidFill>
                  <a:srgbClr val="00B050"/>
                </a:solidFill>
                <a:latin typeface="Arial" pitchFamily="34" charset="0"/>
                <a:cs typeface="Arial" pitchFamily="34" charset="0"/>
              </a:rPr>
            </a:br>
            <a:r>
              <a:rPr lang="en-US" sz="1800" b="1" dirty="0">
                <a:solidFill>
                  <a:srgbClr val="00B050"/>
                </a:solidFill>
                <a:latin typeface="Arial" pitchFamily="34" charset="0"/>
                <a:cs typeface="Arial" pitchFamily="34" charset="0"/>
              </a:rPr>
              <a:t>As for his major economic policies… </a:t>
            </a:r>
            <a:endParaRPr lang="en-US" sz="1800" dirty="0"/>
          </a:p>
        </p:txBody>
      </p:sp>
      <p:sp>
        <p:nvSpPr>
          <p:cNvPr id="7" name="AutoShape 2">
            <a:extLst>
              <a:ext uri="{FF2B5EF4-FFF2-40B4-BE49-F238E27FC236}">
                <a16:creationId xmlns:a16="http://schemas.microsoft.com/office/drawing/2014/main" id="{5801B3E0-6B1A-6BE2-D297-D94DE5B6919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9" name="Picture 8">
            <a:extLst>
              <a:ext uri="{FF2B5EF4-FFF2-40B4-BE49-F238E27FC236}">
                <a16:creationId xmlns:a16="http://schemas.microsoft.com/office/drawing/2014/main" id="{5B6D754B-B924-79E7-6C3F-357041063D13}"/>
              </a:ext>
            </a:extLst>
          </p:cNvPr>
          <p:cNvPicPr>
            <a:picLocks noChangeAspect="1"/>
          </p:cNvPicPr>
          <p:nvPr/>
        </p:nvPicPr>
        <p:blipFill>
          <a:blip r:embed="rId3"/>
          <a:stretch>
            <a:fillRect/>
          </a:stretch>
        </p:blipFill>
        <p:spPr>
          <a:xfrm>
            <a:off x="228600" y="914400"/>
            <a:ext cx="4531053" cy="5735901"/>
          </a:xfrm>
          <a:prstGeom prst="rect">
            <a:avLst/>
          </a:prstGeom>
        </p:spPr>
      </p:pic>
      <p:sp>
        <p:nvSpPr>
          <p:cNvPr id="4" name="TextBox 3">
            <a:extLst>
              <a:ext uri="{FF2B5EF4-FFF2-40B4-BE49-F238E27FC236}">
                <a16:creationId xmlns:a16="http://schemas.microsoft.com/office/drawing/2014/main" id="{A376AB2A-FC92-5D7B-A155-8D9C27A906BE}"/>
              </a:ext>
            </a:extLst>
          </p:cNvPr>
          <p:cNvSpPr txBox="1"/>
          <p:nvPr/>
        </p:nvSpPr>
        <p:spPr>
          <a:xfrm>
            <a:off x="4917746" y="1447800"/>
            <a:ext cx="4226252"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Deregulation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OBBBA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Immigration reform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Tariffs / Trade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(Data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354813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F11AA3-0C2B-8CFC-5DC0-07F3A3E4532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A3E5760-E309-BDD7-CB69-D0E599E85306}"/>
              </a:ext>
            </a:extLst>
          </p:cNvPr>
          <p:cNvSpPr>
            <a:spLocks noGrp="1"/>
          </p:cNvSpPr>
          <p:nvPr>
            <p:ph type="title"/>
          </p:nvPr>
        </p:nvSpPr>
        <p:spPr>
          <a:xfrm>
            <a:off x="155574" y="0"/>
            <a:ext cx="8988426" cy="677380"/>
          </a:xfrm>
        </p:spPr>
        <p:txBody>
          <a:bodyPr>
            <a:noAutofit/>
          </a:bodyPr>
          <a:lstStyle/>
          <a:p>
            <a:pPr algn="ctr"/>
            <a:r>
              <a:rPr lang="en-US" b="1" dirty="0">
                <a:latin typeface="Arial" pitchFamily="34" charset="0"/>
                <a:cs typeface="Arial" pitchFamily="34" charset="0"/>
              </a:rPr>
              <a:t>Average Effective Tariff on US Imported Good </a:t>
            </a:r>
            <a:br>
              <a:rPr lang="en-US" b="1" dirty="0">
                <a:latin typeface="Arial" pitchFamily="34" charset="0"/>
                <a:cs typeface="Arial" pitchFamily="34" charset="0"/>
              </a:rPr>
            </a:br>
            <a:r>
              <a:rPr lang="en-US" sz="1600">
                <a:latin typeface="Arial" pitchFamily="34" charset="0"/>
                <a:cs typeface="Arial" pitchFamily="34" charset="0"/>
              </a:rPr>
              <a:t>Rates are high and a </a:t>
            </a:r>
            <a:r>
              <a:rPr lang="en-US" sz="1600" dirty="0">
                <a:latin typeface="Arial" pitchFamily="34" charset="0"/>
                <a:cs typeface="Arial" pitchFamily="34" charset="0"/>
              </a:rPr>
              <a:t>moving target</a:t>
            </a:r>
            <a:endParaRPr lang="en-US" sz="1600" dirty="0"/>
          </a:p>
        </p:txBody>
      </p:sp>
      <p:pic>
        <p:nvPicPr>
          <p:cNvPr id="2" name="Picture 1">
            <a:extLst>
              <a:ext uri="{FF2B5EF4-FFF2-40B4-BE49-F238E27FC236}">
                <a16:creationId xmlns:a16="http://schemas.microsoft.com/office/drawing/2014/main" id="{86B24770-3509-F6D2-3F3F-A3537EF1D018}"/>
              </a:ext>
            </a:extLst>
          </p:cNvPr>
          <p:cNvPicPr>
            <a:picLocks noChangeAspect="1"/>
          </p:cNvPicPr>
          <p:nvPr/>
        </p:nvPicPr>
        <p:blipFill>
          <a:blip r:embed="rId3"/>
          <a:stretch>
            <a:fillRect/>
          </a:stretch>
        </p:blipFill>
        <p:spPr>
          <a:xfrm>
            <a:off x="1639229" y="809161"/>
            <a:ext cx="5865541" cy="6048839"/>
          </a:xfrm>
          <a:prstGeom prst="rect">
            <a:avLst/>
          </a:prstGeom>
        </p:spPr>
      </p:pic>
    </p:spTree>
    <p:extLst>
      <p:ext uri="{BB962C8B-B14F-4D97-AF65-F5344CB8AC3E}">
        <p14:creationId xmlns:p14="http://schemas.microsoft.com/office/powerpoint/2010/main" val="337141925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E59F624-37E7-B069-4517-A35191D47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D0512-9324-CEAB-72C2-E6D5E8143681}"/>
              </a:ext>
            </a:extLst>
          </p:cNvPr>
          <p:cNvSpPr>
            <a:spLocks noGrp="1"/>
          </p:cNvSpPr>
          <p:nvPr>
            <p:ph type="title"/>
          </p:nvPr>
        </p:nvSpPr>
        <p:spPr>
          <a:xfrm>
            <a:off x="73572" y="1"/>
            <a:ext cx="9070428" cy="691116"/>
          </a:xfrm>
        </p:spPr>
        <p:txBody>
          <a:bodyPr/>
          <a:lstStyle/>
          <a:p>
            <a:pPr algn="ctr"/>
            <a:r>
              <a:rPr lang="en-US" dirty="0"/>
              <a:t>The Trade Deficit</a:t>
            </a:r>
            <a:br>
              <a:rPr lang="en-US" dirty="0"/>
            </a:br>
            <a:r>
              <a:rPr lang="en-US" sz="1600" dirty="0"/>
              <a:t>Tariff frontrunning driven the deficit way up and then down</a:t>
            </a:r>
          </a:p>
        </p:txBody>
      </p:sp>
      <p:pic>
        <p:nvPicPr>
          <p:cNvPr id="4" name="Picture 3">
            <a:extLst>
              <a:ext uri="{FF2B5EF4-FFF2-40B4-BE49-F238E27FC236}">
                <a16:creationId xmlns:a16="http://schemas.microsoft.com/office/drawing/2014/main" id="{4EFC27CA-0E83-B65C-2637-55BCADE71DEE}"/>
              </a:ext>
            </a:extLst>
          </p:cNvPr>
          <p:cNvPicPr>
            <a:picLocks noChangeAspect="1"/>
          </p:cNvPicPr>
          <p:nvPr/>
        </p:nvPicPr>
        <p:blipFill>
          <a:blip r:embed="rId3"/>
          <a:stretch>
            <a:fillRect/>
          </a:stretch>
        </p:blipFill>
        <p:spPr>
          <a:xfrm>
            <a:off x="0" y="1043088"/>
            <a:ext cx="9144000" cy="5211536"/>
          </a:xfrm>
          <a:prstGeom prst="rect">
            <a:avLst/>
          </a:prstGeom>
        </p:spPr>
      </p:pic>
    </p:spTree>
    <p:extLst>
      <p:ext uri="{BB962C8B-B14F-4D97-AF65-F5344CB8AC3E}">
        <p14:creationId xmlns:p14="http://schemas.microsoft.com/office/powerpoint/2010/main" val="252521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B737C8-61B4-1E63-10EF-7A2AC7CCE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854B2-FA18-F472-2E59-020C96A1A187}"/>
              </a:ext>
            </a:extLst>
          </p:cNvPr>
          <p:cNvSpPr>
            <a:spLocks noGrp="1"/>
          </p:cNvSpPr>
          <p:nvPr>
            <p:ph type="title"/>
          </p:nvPr>
        </p:nvSpPr>
        <p:spPr>
          <a:xfrm>
            <a:off x="1" y="0"/>
            <a:ext cx="9054692" cy="691116"/>
          </a:xfrm>
        </p:spPr>
        <p:txBody>
          <a:bodyPr/>
          <a:lstStyle/>
          <a:p>
            <a:pPr algn="ctr"/>
            <a:r>
              <a:rPr lang="en-US" dirty="0"/>
              <a:t>US Light Vehicle Sales </a:t>
            </a:r>
            <a:br>
              <a:rPr lang="en-US" dirty="0"/>
            </a:br>
            <a:r>
              <a:rPr lang="en-US" sz="1600" dirty="0"/>
              <a:t>Car sales are stable and solid at roughly 16 million/year </a:t>
            </a:r>
          </a:p>
        </p:txBody>
      </p:sp>
      <p:pic>
        <p:nvPicPr>
          <p:cNvPr id="3" name="Picture 2">
            <a:extLst>
              <a:ext uri="{FF2B5EF4-FFF2-40B4-BE49-F238E27FC236}">
                <a16:creationId xmlns:a16="http://schemas.microsoft.com/office/drawing/2014/main" id="{89C421A0-2D6B-A469-4E87-B6B1B867B575}"/>
              </a:ext>
            </a:extLst>
          </p:cNvPr>
          <p:cNvPicPr>
            <a:picLocks noChangeAspect="1"/>
          </p:cNvPicPr>
          <p:nvPr/>
        </p:nvPicPr>
        <p:blipFill>
          <a:blip r:embed="rId3"/>
          <a:stretch>
            <a:fillRect/>
          </a:stretch>
        </p:blipFill>
        <p:spPr>
          <a:xfrm>
            <a:off x="0" y="953879"/>
            <a:ext cx="9144000" cy="5211536"/>
          </a:xfrm>
          <a:prstGeom prst="rect">
            <a:avLst/>
          </a:prstGeom>
        </p:spPr>
      </p:pic>
    </p:spTree>
    <p:extLst>
      <p:ext uri="{BB962C8B-B14F-4D97-AF65-F5344CB8AC3E}">
        <p14:creationId xmlns:p14="http://schemas.microsoft.com/office/powerpoint/2010/main" val="1981394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9143999" cy="691116"/>
          </a:xfrm>
        </p:spPr>
        <p:txBody>
          <a:bodyPr/>
          <a:lstStyle/>
          <a:p>
            <a:pPr algn="ctr"/>
            <a:r>
              <a:rPr lang="en-US" dirty="0"/>
              <a:t>The Monetary Supply</a:t>
            </a:r>
            <a:br>
              <a:rPr lang="en-US" dirty="0"/>
            </a:br>
            <a:r>
              <a:rPr lang="en-US" sz="1600" dirty="0"/>
              <a:t>It is again growing</a:t>
            </a:r>
          </a:p>
        </p:txBody>
      </p:sp>
      <p:pic>
        <p:nvPicPr>
          <p:cNvPr id="3" name="Picture 2">
            <a:extLst>
              <a:ext uri="{FF2B5EF4-FFF2-40B4-BE49-F238E27FC236}">
                <a16:creationId xmlns:a16="http://schemas.microsoft.com/office/drawing/2014/main" id="{25CF499D-42B5-ACC5-9BDC-1A1B126639E6}"/>
              </a:ext>
            </a:extLst>
          </p:cNvPr>
          <p:cNvPicPr>
            <a:picLocks noChangeAspect="1"/>
          </p:cNvPicPr>
          <p:nvPr/>
        </p:nvPicPr>
        <p:blipFill>
          <a:blip r:embed="rId3"/>
          <a:stretch>
            <a:fillRect/>
          </a:stretch>
        </p:blipFill>
        <p:spPr>
          <a:xfrm>
            <a:off x="0" y="1009635"/>
            <a:ext cx="9143998" cy="5211535"/>
          </a:xfrm>
          <a:prstGeom prst="rect">
            <a:avLst/>
          </a:prstGeom>
        </p:spPr>
      </p:pic>
    </p:spTree>
    <p:extLst>
      <p:ext uri="{BB962C8B-B14F-4D97-AF65-F5344CB8AC3E}">
        <p14:creationId xmlns:p14="http://schemas.microsoft.com/office/powerpoint/2010/main" val="2345568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28321-9C5D-381E-D844-FC8C4DD95B1F}"/>
              </a:ext>
            </a:extLst>
          </p:cNvPr>
          <p:cNvPicPr>
            <a:picLocks noChangeAspect="1"/>
          </p:cNvPicPr>
          <p:nvPr/>
        </p:nvPicPr>
        <p:blipFill>
          <a:blip r:embed="rId3"/>
          <a:stretch>
            <a:fillRect/>
          </a:stretch>
        </p:blipFill>
        <p:spPr>
          <a:xfrm>
            <a:off x="0" y="976181"/>
            <a:ext cx="9144000" cy="5211536"/>
          </a:xfrm>
          <a:prstGeom prst="rect">
            <a:avLst/>
          </a:prstGeom>
        </p:spPr>
      </p:pic>
      <p:sp>
        <p:nvSpPr>
          <p:cNvPr id="8" name="Title 1"/>
          <p:cNvSpPr>
            <a:spLocks noGrp="1"/>
          </p:cNvSpPr>
          <p:nvPr>
            <p:ph type="title"/>
          </p:nvPr>
        </p:nvSpPr>
        <p:spPr>
          <a:xfrm>
            <a:off x="2" y="2"/>
            <a:ext cx="9143999" cy="677183"/>
          </a:xfrm>
        </p:spPr>
        <p:txBody>
          <a:bodyPr/>
          <a:lstStyle/>
          <a:p>
            <a:pPr algn="ctr"/>
            <a:r>
              <a:rPr lang="en-US" dirty="0"/>
              <a:t>The Yield Curve is Normalizing</a:t>
            </a:r>
            <a:br>
              <a:rPr lang="en-US" dirty="0"/>
            </a:br>
            <a:r>
              <a:rPr lang="en-US" sz="1600" dirty="0"/>
              <a:t>1-Year Treasury Yield – 10-Year Treasury Yield. 1yr should fall more </a:t>
            </a:r>
          </a:p>
        </p:txBody>
      </p:sp>
      <p:sp>
        <p:nvSpPr>
          <p:cNvPr id="7" name="Minus 6"/>
          <p:cNvSpPr/>
          <p:nvPr/>
        </p:nvSpPr>
        <p:spPr bwMode="auto">
          <a:xfrm>
            <a:off x="-669901" y="3429000"/>
            <a:ext cx="11086338" cy="309546"/>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142873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15240" y="0"/>
            <a:ext cx="9144000" cy="701394"/>
          </a:xfrm>
        </p:spPr>
        <p:txBody>
          <a:bodyPr>
            <a:noAutofit/>
          </a:bodyPr>
          <a:lstStyle/>
          <a:p>
            <a:pPr algn="ctr"/>
            <a:r>
              <a:rPr lang="en-US" b="1" dirty="0">
                <a:latin typeface="Arial" pitchFamily="34" charset="0"/>
                <a:cs typeface="Arial" pitchFamily="34" charset="0"/>
              </a:rPr>
              <a:t>US Economic Policy Uncertainty</a:t>
            </a:r>
            <a:br>
              <a:rPr lang="en-US" b="1" dirty="0">
                <a:latin typeface="Arial" pitchFamily="34" charset="0"/>
                <a:cs typeface="Arial" pitchFamily="34" charset="0"/>
              </a:rPr>
            </a:br>
            <a:r>
              <a:rPr lang="en-US" sz="1600" dirty="0">
                <a:latin typeface="Arial" pitchFamily="34" charset="0"/>
                <a:cs typeface="Arial" pitchFamily="34" charset="0"/>
              </a:rPr>
              <a:t>It remains quite elevated </a:t>
            </a:r>
            <a:endParaRPr lang="en-US" sz="1600" dirty="0"/>
          </a:p>
        </p:txBody>
      </p:sp>
      <p:pic>
        <p:nvPicPr>
          <p:cNvPr id="3" name="Picture 2">
            <a:extLst>
              <a:ext uri="{FF2B5EF4-FFF2-40B4-BE49-F238E27FC236}">
                <a16:creationId xmlns:a16="http://schemas.microsoft.com/office/drawing/2014/main" id="{D85E1461-FEAE-F407-DD78-6C12539E8B32}"/>
              </a:ext>
            </a:extLst>
          </p:cNvPr>
          <p:cNvPicPr>
            <a:picLocks noChangeAspect="1"/>
          </p:cNvPicPr>
          <p:nvPr/>
        </p:nvPicPr>
        <p:blipFill>
          <a:blip r:embed="rId3"/>
          <a:stretch>
            <a:fillRect/>
          </a:stretch>
        </p:blipFill>
        <p:spPr>
          <a:xfrm>
            <a:off x="30480" y="1101449"/>
            <a:ext cx="9128760" cy="5202850"/>
          </a:xfrm>
          <a:prstGeom prst="rect">
            <a:avLst/>
          </a:prstGeom>
        </p:spPr>
      </p:pic>
    </p:spTree>
    <p:extLst>
      <p:ext uri="{BB962C8B-B14F-4D97-AF65-F5344CB8AC3E}">
        <p14:creationId xmlns:p14="http://schemas.microsoft.com/office/powerpoint/2010/main" val="124112418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E02E1-A151-4D8B-A1E8-BAA27FC99B51}"/>
              </a:ext>
            </a:extLst>
          </p:cNvPr>
          <p:cNvPicPr>
            <a:picLocks noChangeAspect="1"/>
          </p:cNvPicPr>
          <p:nvPr/>
        </p:nvPicPr>
        <p:blipFill>
          <a:blip r:embed="rId3"/>
          <a:stretch>
            <a:fillRect/>
          </a:stretch>
        </p:blipFill>
        <p:spPr>
          <a:xfrm>
            <a:off x="145472" y="676048"/>
            <a:ext cx="8853055" cy="6181952"/>
          </a:xfrm>
          <a:prstGeom prst="rect">
            <a:avLst/>
          </a:prstGeom>
        </p:spPr>
      </p:pic>
      <p:sp>
        <p:nvSpPr>
          <p:cNvPr id="2" name="Title 1"/>
          <p:cNvSpPr>
            <a:spLocks noGrp="1"/>
          </p:cNvSpPr>
          <p:nvPr>
            <p:ph type="title"/>
          </p:nvPr>
        </p:nvSpPr>
        <p:spPr>
          <a:xfrm>
            <a:off x="3" y="0"/>
            <a:ext cx="9143999" cy="680936"/>
          </a:xfrm>
        </p:spPr>
        <p:txBody>
          <a:bodyPr/>
          <a:lstStyle/>
          <a:p>
            <a:pPr algn="ctr"/>
            <a:r>
              <a:rPr lang="en-US" dirty="0"/>
              <a:t>University of Michigan Index </a:t>
            </a:r>
            <a:br>
              <a:rPr lang="en-US" dirty="0"/>
            </a:br>
            <a:r>
              <a:rPr lang="en-US" sz="1600" dirty="0"/>
              <a:t>The index has fallen badly of late</a:t>
            </a:r>
          </a:p>
        </p:txBody>
      </p:sp>
      <p:sp>
        <p:nvSpPr>
          <p:cNvPr id="6" name="Arrow: Left 5">
            <a:extLst>
              <a:ext uri="{FF2B5EF4-FFF2-40B4-BE49-F238E27FC236}">
                <a16:creationId xmlns:a16="http://schemas.microsoft.com/office/drawing/2014/main" id="{AF3A4B0E-96F4-8A35-0675-FCF013E17E23}"/>
              </a:ext>
            </a:extLst>
          </p:cNvPr>
          <p:cNvSpPr/>
          <p:nvPr/>
        </p:nvSpPr>
        <p:spPr bwMode="auto">
          <a:xfrm>
            <a:off x="8461665" y="5438229"/>
            <a:ext cx="609600" cy="34137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884475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C9DC2D-6F37-8376-76E0-D288C881B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890D5-EC27-B27F-E599-7FADC0666F6E}"/>
              </a:ext>
            </a:extLst>
          </p:cNvPr>
          <p:cNvSpPr>
            <a:spLocks noGrp="1"/>
          </p:cNvSpPr>
          <p:nvPr>
            <p:ph type="title"/>
          </p:nvPr>
        </p:nvSpPr>
        <p:spPr>
          <a:xfrm>
            <a:off x="3" y="0"/>
            <a:ext cx="9143999" cy="680936"/>
          </a:xfrm>
        </p:spPr>
        <p:txBody>
          <a:bodyPr/>
          <a:lstStyle/>
          <a:p>
            <a:pPr algn="ctr"/>
            <a:r>
              <a:rPr lang="en-US" dirty="0"/>
              <a:t>Conference Board Consumer Confidence Survey</a:t>
            </a:r>
            <a:br>
              <a:rPr lang="en-US" dirty="0"/>
            </a:br>
            <a:r>
              <a:rPr lang="en-US" sz="1600" dirty="0"/>
              <a:t>Confidence has steadily and slowly declined</a:t>
            </a:r>
          </a:p>
        </p:txBody>
      </p:sp>
      <p:pic>
        <p:nvPicPr>
          <p:cNvPr id="4" name="Picture 3">
            <a:extLst>
              <a:ext uri="{FF2B5EF4-FFF2-40B4-BE49-F238E27FC236}">
                <a16:creationId xmlns:a16="http://schemas.microsoft.com/office/drawing/2014/main" id="{E2F2B0B9-ED91-CDFA-BBA7-BD411BE7B7DA}"/>
              </a:ext>
            </a:extLst>
          </p:cNvPr>
          <p:cNvPicPr>
            <a:picLocks noChangeAspect="1"/>
          </p:cNvPicPr>
          <p:nvPr/>
        </p:nvPicPr>
        <p:blipFill>
          <a:blip r:embed="rId3"/>
          <a:stretch>
            <a:fillRect/>
          </a:stretch>
        </p:blipFill>
        <p:spPr>
          <a:xfrm>
            <a:off x="0" y="948998"/>
            <a:ext cx="9144000" cy="5558319"/>
          </a:xfrm>
          <a:prstGeom prst="rect">
            <a:avLst/>
          </a:prstGeom>
        </p:spPr>
      </p:pic>
    </p:spTree>
    <p:extLst>
      <p:ext uri="{BB962C8B-B14F-4D97-AF65-F5344CB8AC3E}">
        <p14:creationId xmlns:p14="http://schemas.microsoft.com/office/powerpoint/2010/main" val="48914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C8CB79-285D-6514-FF90-FC8E7B599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BBDB50-BE60-5431-CFD1-F406431EC4CE}"/>
              </a:ext>
            </a:extLst>
          </p:cNvPr>
          <p:cNvSpPr>
            <a:spLocks noGrp="1"/>
          </p:cNvSpPr>
          <p:nvPr>
            <p:ph type="title"/>
          </p:nvPr>
        </p:nvSpPr>
        <p:spPr>
          <a:xfrm>
            <a:off x="1" y="122663"/>
            <a:ext cx="9143999" cy="680936"/>
          </a:xfrm>
        </p:spPr>
        <p:txBody>
          <a:bodyPr/>
          <a:lstStyle/>
          <a:p>
            <a:pPr algn="ctr"/>
            <a:r>
              <a:rPr lang="en-US" dirty="0"/>
              <a:t>CFO Survey: Next Year Employment Growth</a:t>
            </a:r>
            <a:br>
              <a:rPr lang="en-US" dirty="0"/>
            </a:br>
            <a:r>
              <a:rPr lang="en-US" sz="1600" dirty="0"/>
              <a:t>Index is looking very weak</a:t>
            </a:r>
          </a:p>
        </p:txBody>
      </p:sp>
      <p:sp>
        <p:nvSpPr>
          <p:cNvPr id="3" name="AutoShape 2">
            <a:extLst>
              <a:ext uri="{FF2B5EF4-FFF2-40B4-BE49-F238E27FC236}">
                <a16:creationId xmlns:a16="http://schemas.microsoft.com/office/drawing/2014/main" id="{C3716FCC-196F-DFFD-5017-491FCE47D6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099B7C35-7146-584D-6F06-DE53F0CD9B59}"/>
              </a:ext>
            </a:extLst>
          </p:cNvPr>
          <p:cNvPicPr>
            <a:picLocks noChangeAspect="1"/>
          </p:cNvPicPr>
          <p:nvPr/>
        </p:nvPicPr>
        <p:blipFill>
          <a:blip r:embed="rId3"/>
          <a:stretch>
            <a:fillRect/>
          </a:stretch>
        </p:blipFill>
        <p:spPr>
          <a:xfrm>
            <a:off x="0" y="899360"/>
            <a:ext cx="9144000" cy="5635256"/>
          </a:xfrm>
          <a:prstGeom prst="rect">
            <a:avLst/>
          </a:prstGeom>
        </p:spPr>
      </p:pic>
    </p:spTree>
    <p:extLst>
      <p:ext uri="{BB962C8B-B14F-4D97-AF65-F5344CB8AC3E}">
        <p14:creationId xmlns:p14="http://schemas.microsoft.com/office/powerpoint/2010/main" val="218185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2E18753-8744-A6F7-D246-62B55335E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22260-A8B8-2945-A112-349BF5CC2BAE}"/>
              </a:ext>
            </a:extLst>
          </p:cNvPr>
          <p:cNvSpPr>
            <a:spLocks noGrp="1"/>
          </p:cNvSpPr>
          <p:nvPr>
            <p:ph type="title"/>
          </p:nvPr>
        </p:nvSpPr>
        <p:spPr>
          <a:xfrm>
            <a:off x="3" y="0"/>
            <a:ext cx="9143999" cy="680936"/>
          </a:xfrm>
        </p:spPr>
        <p:txBody>
          <a:bodyPr/>
          <a:lstStyle/>
          <a:p>
            <a:pPr algn="ctr"/>
            <a:r>
              <a:rPr lang="en-US" dirty="0"/>
              <a:t>CEO Economic Outlook Survey</a:t>
            </a:r>
            <a:br>
              <a:rPr lang="en-US" dirty="0"/>
            </a:br>
            <a:r>
              <a:rPr lang="en-US" sz="1600" dirty="0"/>
              <a:t>It’s barely neutral</a:t>
            </a:r>
          </a:p>
        </p:txBody>
      </p:sp>
      <p:sp>
        <p:nvSpPr>
          <p:cNvPr id="3" name="AutoShape 2">
            <a:extLst>
              <a:ext uri="{FF2B5EF4-FFF2-40B4-BE49-F238E27FC236}">
                <a16:creationId xmlns:a16="http://schemas.microsoft.com/office/drawing/2014/main" id="{0F7E84E1-D331-1EBE-F432-766FED4B1F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54B4245A-3D12-7BBD-14AF-99B19E890984}"/>
              </a:ext>
            </a:extLst>
          </p:cNvPr>
          <p:cNvPicPr>
            <a:picLocks noChangeAspect="1"/>
          </p:cNvPicPr>
          <p:nvPr/>
        </p:nvPicPr>
        <p:blipFill>
          <a:blip r:embed="rId3"/>
          <a:stretch>
            <a:fillRect/>
          </a:stretch>
        </p:blipFill>
        <p:spPr>
          <a:xfrm>
            <a:off x="0" y="999721"/>
            <a:ext cx="9143998" cy="5635255"/>
          </a:xfrm>
          <a:prstGeom prst="rect">
            <a:avLst/>
          </a:prstGeom>
        </p:spPr>
      </p:pic>
    </p:spTree>
    <p:extLst>
      <p:ext uri="{BB962C8B-B14F-4D97-AF65-F5344CB8AC3E}">
        <p14:creationId xmlns:p14="http://schemas.microsoft.com/office/powerpoint/2010/main" val="2366309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1143000"/>
            <a:ext cx="9143999" cy="3733800"/>
          </a:xfrm>
        </p:spPr>
        <p:txBody>
          <a:bodyPr>
            <a:normAutofit fontScale="92500"/>
          </a:bodyPr>
          <a:lstStyle/>
          <a:p>
            <a:pPr marL="0" indent="0" algn="ctr">
              <a:buNone/>
            </a:pPr>
            <a:r>
              <a:rPr lang="en-US" sz="10300" b="1" dirty="0">
                <a:solidFill>
                  <a:srgbClr val="00B050"/>
                </a:solidFill>
                <a:latin typeface="Arial" panose="020B0604020202020204" pitchFamily="34" charset="0"/>
                <a:cs typeface="Arial" panose="020B0604020202020204" pitchFamily="34" charset="0"/>
              </a:rPr>
              <a:t>Labor Markets: </a:t>
            </a:r>
          </a:p>
          <a:p>
            <a:pPr marL="0" indent="0" algn="ctr">
              <a:buNone/>
            </a:pPr>
            <a:r>
              <a:rPr lang="en-US" sz="6400" b="1" dirty="0">
                <a:solidFill>
                  <a:srgbClr val="00B050"/>
                </a:solidFill>
                <a:latin typeface="Arial" panose="020B0604020202020204" pitchFamily="34" charset="0"/>
                <a:cs typeface="Arial" panose="020B0604020202020204" pitchFamily="34" charset="0"/>
              </a:rPr>
              <a:t>They are Softening </a:t>
            </a:r>
          </a:p>
        </p:txBody>
      </p:sp>
      <p:pic>
        <p:nvPicPr>
          <p:cNvPr id="4" name="Picture 4" descr="C:\Users\RF\Dropbox\GraphsandLaughs\Business Card\Graphs&amp;Laughs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40" y="5103813"/>
            <a:ext cx="4276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899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DB5AFC42-DA46-4AD3-887D-F83888CF1940}"/>
              </a:ext>
            </a:extLst>
          </p:cNvPr>
          <p:cNvSpPr/>
          <p:nvPr/>
        </p:nvSpPr>
        <p:spPr bwMode="auto">
          <a:xfrm>
            <a:off x="7201277" y="5221989"/>
            <a:ext cx="978408" cy="4846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Title 3"/>
          <p:cNvSpPr>
            <a:spLocks noGrp="1"/>
          </p:cNvSpPr>
          <p:nvPr>
            <p:ph type="title"/>
          </p:nvPr>
        </p:nvSpPr>
        <p:spPr>
          <a:xfrm>
            <a:off x="2" y="0"/>
            <a:ext cx="9143999" cy="691116"/>
          </a:xfrm>
        </p:spPr>
        <p:txBody>
          <a:bodyPr>
            <a:noAutofit/>
          </a:bodyPr>
          <a:lstStyle/>
          <a:p>
            <a:pPr algn="ctr"/>
            <a:r>
              <a:rPr lang="en-US" dirty="0">
                <a:solidFill>
                  <a:srgbClr val="FF0000"/>
                </a:solidFill>
                <a:latin typeface="Arial" pitchFamily="34" charset="0"/>
                <a:cs typeface="Arial" pitchFamily="34" charset="0"/>
              </a:rPr>
              <a:t>The Unemployment Rate</a:t>
            </a:r>
            <a:br>
              <a:rPr lang="en-US" sz="2400" dirty="0">
                <a:solidFill>
                  <a:srgbClr val="FF0000"/>
                </a:solidFill>
                <a:latin typeface="Arial" pitchFamily="34" charset="0"/>
                <a:cs typeface="Arial" pitchFamily="34" charset="0"/>
              </a:rPr>
            </a:br>
            <a:r>
              <a:rPr lang="en-US" sz="1600" dirty="0">
                <a:solidFill>
                  <a:srgbClr val="FF0000"/>
                </a:solidFill>
                <a:latin typeface="Arial" pitchFamily="34" charset="0"/>
                <a:cs typeface="Arial" pitchFamily="34" charset="0"/>
              </a:rPr>
              <a:t>The rate is low at 4.3%, but is at its highest </a:t>
            </a:r>
            <a:r>
              <a:rPr lang="en-US" sz="1600" dirty="0" err="1">
                <a:solidFill>
                  <a:srgbClr val="FF0000"/>
                </a:solidFill>
                <a:latin typeface="Arial" pitchFamily="34" charset="0"/>
                <a:cs typeface="Arial" pitchFamily="34" charset="0"/>
              </a:rPr>
              <a:t>leveln</a:t>
            </a:r>
            <a:r>
              <a:rPr lang="en-US" sz="1600" dirty="0">
                <a:solidFill>
                  <a:srgbClr val="FF0000"/>
                </a:solidFill>
                <a:latin typeface="Arial" pitchFamily="34" charset="0"/>
                <a:cs typeface="Arial" pitchFamily="34" charset="0"/>
              </a:rPr>
              <a:t> since 10/21</a:t>
            </a:r>
          </a:p>
        </p:txBody>
      </p:sp>
      <p:pic>
        <p:nvPicPr>
          <p:cNvPr id="2" name="Picture 1">
            <a:extLst>
              <a:ext uri="{FF2B5EF4-FFF2-40B4-BE49-F238E27FC236}">
                <a16:creationId xmlns:a16="http://schemas.microsoft.com/office/drawing/2014/main" id="{46CD98AF-C3F1-644A-3A8A-5CF243E2985B}"/>
              </a:ext>
            </a:extLst>
          </p:cNvPr>
          <p:cNvPicPr>
            <a:picLocks noChangeAspect="1"/>
          </p:cNvPicPr>
          <p:nvPr/>
        </p:nvPicPr>
        <p:blipFill>
          <a:blip r:embed="rId3"/>
          <a:stretch>
            <a:fillRect/>
          </a:stretch>
        </p:blipFill>
        <p:spPr>
          <a:xfrm>
            <a:off x="2" y="998483"/>
            <a:ext cx="9143998" cy="5211535"/>
          </a:xfrm>
          <a:prstGeom prst="rect">
            <a:avLst/>
          </a:prstGeom>
        </p:spPr>
      </p:pic>
    </p:spTree>
    <p:extLst>
      <p:ext uri="{BB962C8B-B14F-4D97-AF65-F5344CB8AC3E}">
        <p14:creationId xmlns:p14="http://schemas.microsoft.com/office/powerpoint/2010/main" val="1189745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8"/>
          <p:cNvSpPr>
            <a:spLocks noGrp="1"/>
          </p:cNvSpPr>
          <p:nvPr>
            <p:ph type="title"/>
          </p:nvPr>
        </p:nvSpPr>
        <p:spPr>
          <a:xfrm>
            <a:off x="0" y="1"/>
            <a:ext cx="9144000" cy="701040"/>
          </a:xfrm>
        </p:spPr>
        <p:txBody>
          <a:bodyPr>
            <a:noAutofit/>
          </a:bodyPr>
          <a:lstStyle/>
          <a:p>
            <a:pPr algn="ctr"/>
            <a:r>
              <a:rPr lang="en-US" sz="2400" dirty="0">
                <a:solidFill>
                  <a:srgbClr val="002060"/>
                </a:solidFill>
                <a:latin typeface="Arial" pitchFamily="34" charset="0"/>
                <a:cs typeface="Arial" pitchFamily="34" charset="0"/>
              </a:rPr>
              <a:t>Historical Job Growth </a:t>
            </a:r>
            <a:br>
              <a:rPr lang="en-US" b="1"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It is much lower starting in May</a:t>
            </a:r>
            <a:endParaRPr lang="en-US" sz="1600" dirty="0">
              <a:solidFill>
                <a:srgbClr val="002060"/>
              </a:solidFill>
            </a:endParaRPr>
          </a:p>
        </p:txBody>
      </p:sp>
      <p:pic>
        <p:nvPicPr>
          <p:cNvPr id="3" name="Picture 2">
            <a:extLst>
              <a:ext uri="{FF2B5EF4-FFF2-40B4-BE49-F238E27FC236}">
                <a16:creationId xmlns:a16="http://schemas.microsoft.com/office/drawing/2014/main" id="{C55AD69B-F243-E276-BE38-15A716718228}"/>
              </a:ext>
            </a:extLst>
          </p:cNvPr>
          <p:cNvPicPr>
            <a:picLocks noChangeAspect="1"/>
          </p:cNvPicPr>
          <p:nvPr/>
        </p:nvPicPr>
        <p:blipFill>
          <a:blip r:embed="rId3"/>
          <a:stretch>
            <a:fillRect/>
          </a:stretch>
        </p:blipFill>
        <p:spPr>
          <a:xfrm>
            <a:off x="0" y="942727"/>
            <a:ext cx="9143999" cy="5211536"/>
          </a:xfrm>
          <a:prstGeom prst="rect">
            <a:avLst/>
          </a:prstGeom>
        </p:spPr>
      </p:pic>
      <p:sp>
        <p:nvSpPr>
          <p:cNvPr id="4" name="Arrow: Down 3">
            <a:extLst>
              <a:ext uri="{FF2B5EF4-FFF2-40B4-BE49-F238E27FC236}">
                <a16:creationId xmlns:a16="http://schemas.microsoft.com/office/drawing/2014/main" id="{44FFBB45-D208-CD60-6599-025E2E4B4848}"/>
              </a:ext>
            </a:extLst>
          </p:cNvPr>
          <p:cNvSpPr/>
          <p:nvPr/>
        </p:nvSpPr>
        <p:spPr bwMode="auto">
          <a:xfrm>
            <a:off x="8307658" y="4248614"/>
            <a:ext cx="345688" cy="55466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4561994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45984" cy="691116"/>
          </a:xfrm>
        </p:spPr>
        <p:txBody>
          <a:bodyPr/>
          <a:lstStyle/>
          <a:p>
            <a:pPr algn="ctr"/>
            <a:r>
              <a:rPr lang="en-US" dirty="0"/>
              <a:t>Inventory Levels are Low but Rising </a:t>
            </a:r>
            <a:br>
              <a:rPr lang="en-US" dirty="0"/>
            </a:br>
            <a:r>
              <a:rPr lang="en-US" sz="1600" dirty="0"/>
              <a:t>Inventories are flat and well below pre-Covid levels</a:t>
            </a:r>
          </a:p>
        </p:txBody>
      </p:sp>
      <p:pic>
        <p:nvPicPr>
          <p:cNvPr id="4" name="Picture 3">
            <a:extLst>
              <a:ext uri="{FF2B5EF4-FFF2-40B4-BE49-F238E27FC236}">
                <a16:creationId xmlns:a16="http://schemas.microsoft.com/office/drawing/2014/main" id="{7EBAF989-F990-CD4E-EF44-CD3F6AD1FAF6}"/>
              </a:ext>
            </a:extLst>
          </p:cNvPr>
          <p:cNvPicPr>
            <a:picLocks noChangeAspect="1"/>
          </p:cNvPicPr>
          <p:nvPr/>
        </p:nvPicPr>
        <p:blipFill>
          <a:blip r:embed="rId3"/>
          <a:stretch>
            <a:fillRect/>
          </a:stretch>
        </p:blipFill>
        <p:spPr>
          <a:xfrm>
            <a:off x="0" y="947290"/>
            <a:ext cx="9144000" cy="5211536"/>
          </a:xfrm>
          <a:prstGeom prst="rect">
            <a:avLst/>
          </a:prstGeom>
        </p:spPr>
      </p:pic>
    </p:spTree>
    <p:extLst>
      <p:ext uri="{BB962C8B-B14F-4D97-AF65-F5344CB8AC3E}">
        <p14:creationId xmlns:p14="http://schemas.microsoft.com/office/powerpoint/2010/main" val="2987668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DE79-54B2-C485-B1BA-05C59667487D}"/>
            </a:ext>
          </a:extLst>
        </p:cNvPr>
        <p:cNvGrpSpPr/>
        <p:nvPr/>
      </p:nvGrpSpPr>
      <p:grpSpPr>
        <a:xfrm>
          <a:off x="0" y="0"/>
          <a:ext cx="0" cy="0"/>
          <a:chOff x="0" y="0"/>
          <a:chExt cx="0" cy="0"/>
        </a:xfrm>
      </p:grpSpPr>
      <p:sp>
        <p:nvSpPr>
          <p:cNvPr id="17" name="Title 8">
            <a:extLst>
              <a:ext uri="{FF2B5EF4-FFF2-40B4-BE49-F238E27FC236}">
                <a16:creationId xmlns:a16="http://schemas.microsoft.com/office/drawing/2014/main" id="{439299D1-D43D-96AF-63A1-91CA0AC85382}"/>
              </a:ext>
            </a:extLst>
          </p:cNvPr>
          <p:cNvSpPr>
            <a:spLocks noGrp="1"/>
          </p:cNvSpPr>
          <p:nvPr>
            <p:ph type="title"/>
          </p:nvPr>
        </p:nvSpPr>
        <p:spPr>
          <a:xfrm>
            <a:off x="0" y="1"/>
            <a:ext cx="9144000" cy="701040"/>
          </a:xfrm>
        </p:spPr>
        <p:txBody>
          <a:bodyPr>
            <a:noAutofit/>
          </a:bodyPr>
          <a:lstStyle/>
          <a:p>
            <a:pPr algn="ctr"/>
            <a:r>
              <a:rPr lang="en-US" sz="2400" dirty="0">
                <a:solidFill>
                  <a:srgbClr val="002060"/>
                </a:solidFill>
                <a:latin typeface="Arial" pitchFamily="34" charset="0"/>
                <a:cs typeface="Arial" pitchFamily="34" charset="0"/>
              </a:rPr>
              <a:t>ADP Employment Growth</a:t>
            </a:r>
            <a:br>
              <a:rPr lang="en-US" b="1"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It looks bad no matter how you look at it</a:t>
            </a:r>
            <a:endParaRPr lang="en-US" sz="1600" dirty="0">
              <a:solidFill>
                <a:srgbClr val="002060"/>
              </a:solidFill>
            </a:endParaRPr>
          </a:p>
        </p:txBody>
      </p:sp>
      <p:pic>
        <p:nvPicPr>
          <p:cNvPr id="3" name="Picture 2">
            <a:extLst>
              <a:ext uri="{FF2B5EF4-FFF2-40B4-BE49-F238E27FC236}">
                <a16:creationId xmlns:a16="http://schemas.microsoft.com/office/drawing/2014/main" id="{10D80153-1249-26F2-2646-BE4740140485}"/>
              </a:ext>
            </a:extLst>
          </p:cNvPr>
          <p:cNvPicPr>
            <a:picLocks noChangeAspect="1"/>
          </p:cNvPicPr>
          <p:nvPr/>
        </p:nvPicPr>
        <p:blipFill>
          <a:blip r:embed="rId3"/>
          <a:stretch>
            <a:fillRect/>
          </a:stretch>
        </p:blipFill>
        <p:spPr>
          <a:xfrm>
            <a:off x="0" y="701041"/>
            <a:ext cx="8801100" cy="6008443"/>
          </a:xfrm>
          <a:prstGeom prst="rect">
            <a:avLst/>
          </a:prstGeom>
        </p:spPr>
      </p:pic>
    </p:spTree>
    <p:extLst>
      <p:ext uri="{BB962C8B-B14F-4D97-AF65-F5344CB8AC3E}">
        <p14:creationId xmlns:p14="http://schemas.microsoft.com/office/powerpoint/2010/main" val="20960722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C07D4-039A-4963-2C6A-8875E2DB8A40}"/>
            </a:ext>
          </a:extLst>
        </p:cNvPr>
        <p:cNvGrpSpPr/>
        <p:nvPr/>
      </p:nvGrpSpPr>
      <p:grpSpPr>
        <a:xfrm>
          <a:off x="0" y="0"/>
          <a:ext cx="0" cy="0"/>
          <a:chOff x="0" y="0"/>
          <a:chExt cx="0" cy="0"/>
        </a:xfrm>
      </p:grpSpPr>
      <p:sp>
        <p:nvSpPr>
          <p:cNvPr id="17" name="Title 8">
            <a:extLst>
              <a:ext uri="{FF2B5EF4-FFF2-40B4-BE49-F238E27FC236}">
                <a16:creationId xmlns:a16="http://schemas.microsoft.com/office/drawing/2014/main" id="{B2269653-04E3-8FB6-C243-10578514BEFF}"/>
              </a:ext>
            </a:extLst>
          </p:cNvPr>
          <p:cNvSpPr>
            <a:spLocks noGrp="1"/>
          </p:cNvSpPr>
          <p:nvPr>
            <p:ph type="title"/>
          </p:nvPr>
        </p:nvSpPr>
        <p:spPr>
          <a:xfrm>
            <a:off x="0" y="1"/>
            <a:ext cx="9144000" cy="701040"/>
          </a:xfrm>
        </p:spPr>
        <p:txBody>
          <a:bodyPr>
            <a:noAutofit/>
          </a:bodyPr>
          <a:lstStyle/>
          <a:p>
            <a:pPr algn="ctr"/>
            <a:r>
              <a:rPr lang="en-US" sz="2400" dirty="0">
                <a:solidFill>
                  <a:srgbClr val="002060"/>
                </a:solidFill>
                <a:latin typeface="Arial" pitchFamily="34" charset="0"/>
                <a:cs typeface="Arial" pitchFamily="34" charset="0"/>
              </a:rPr>
              <a:t>LinkedIn Employment Activity</a:t>
            </a:r>
            <a:br>
              <a:rPr lang="en-US" b="1"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It looks weak no matter how you slice it</a:t>
            </a:r>
            <a:endParaRPr lang="en-US" sz="1600" dirty="0">
              <a:solidFill>
                <a:srgbClr val="002060"/>
              </a:solidFill>
            </a:endParaRPr>
          </a:p>
        </p:txBody>
      </p:sp>
      <p:pic>
        <p:nvPicPr>
          <p:cNvPr id="4" name="Picture 3">
            <a:extLst>
              <a:ext uri="{FF2B5EF4-FFF2-40B4-BE49-F238E27FC236}">
                <a16:creationId xmlns:a16="http://schemas.microsoft.com/office/drawing/2014/main" id="{DD51DA7C-6500-AA27-82E4-ED1AE5F1DF59}"/>
              </a:ext>
            </a:extLst>
          </p:cNvPr>
          <p:cNvPicPr>
            <a:picLocks noChangeAspect="1"/>
          </p:cNvPicPr>
          <p:nvPr/>
        </p:nvPicPr>
        <p:blipFill>
          <a:blip r:embed="rId3"/>
          <a:stretch>
            <a:fillRect/>
          </a:stretch>
        </p:blipFill>
        <p:spPr>
          <a:xfrm>
            <a:off x="285750" y="632510"/>
            <a:ext cx="8572500" cy="6225490"/>
          </a:xfrm>
          <a:prstGeom prst="rect">
            <a:avLst/>
          </a:prstGeom>
        </p:spPr>
      </p:pic>
    </p:spTree>
    <p:extLst>
      <p:ext uri="{BB962C8B-B14F-4D97-AF65-F5344CB8AC3E}">
        <p14:creationId xmlns:p14="http://schemas.microsoft.com/office/powerpoint/2010/main" val="98170372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a:spLocks noGrp="1"/>
          </p:cNvSpPr>
          <p:nvPr>
            <p:ph type="title"/>
          </p:nvPr>
        </p:nvSpPr>
        <p:spPr>
          <a:xfrm>
            <a:off x="0" y="2"/>
            <a:ext cx="9144000" cy="691117"/>
          </a:xfrm>
        </p:spPr>
        <p:txBody>
          <a:bodyPr/>
          <a:lstStyle/>
          <a:p>
            <a:pPr algn="ctr"/>
            <a:r>
              <a:rPr lang="en-US" dirty="0">
                <a:solidFill>
                  <a:srgbClr val="FF0000"/>
                </a:solidFill>
              </a:rPr>
              <a:t>Number of Openings on Indeed.com is Declining   </a:t>
            </a:r>
            <a:br>
              <a:rPr lang="en-US" dirty="0">
                <a:solidFill>
                  <a:srgbClr val="FF0000"/>
                </a:solidFill>
              </a:rPr>
            </a:br>
            <a:r>
              <a:rPr lang="en-US" sz="1600" dirty="0">
                <a:solidFill>
                  <a:srgbClr val="FF0000"/>
                </a:solidFill>
              </a:rPr>
              <a:t>Openings are steadily and slowly deteriorating </a:t>
            </a:r>
          </a:p>
        </p:txBody>
      </p:sp>
      <p:pic>
        <p:nvPicPr>
          <p:cNvPr id="4" name="Picture 3">
            <a:extLst>
              <a:ext uri="{FF2B5EF4-FFF2-40B4-BE49-F238E27FC236}">
                <a16:creationId xmlns:a16="http://schemas.microsoft.com/office/drawing/2014/main" id="{F578F204-6914-EB46-D825-85DEF2FD0D94}"/>
              </a:ext>
            </a:extLst>
          </p:cNvPr>
          <p:cNvPicPr>
            <a:picLocks noChangeAspect="1"/>
          </p:cNvPicPr>
          <p:nvPr/>
        </p:nvPicPr>
        <p:blipFill>
          <a:blip r:embed="rId3"/>
          <a:stretch>
            <a:fillRect/>
          </a:stretch>
        </p:blipFill>
        <p:spPr>
          <a:xfrm>
            <a:off x="-2" y="1061589"/>
            <a:ext cx="9143999" cy="5211536"/>
          </a:xfrm>
          <a:prstGeom prst="rect">
            <a:avLst/>
          </a:prstGeom>
        </p:spPr>
      </p:pic>
    </p:spTree>
    <p:extLst>
      <p:ext uri="{BB962C8B-B14F-4D97-AF65-F5344CB8AC3E}">
        <p14:creationId xmlns:p14="http://schemas.microsoft.com/office/powerpoint/2010/main" val="431434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B9E23633-23F1-4C1E-806A-4C68106687A7}"/>
              </a:ext>
            </a:extLst>
          </p:cNvPr>
          <p:cNvSpPr/>
          <p:nvPr/>
        </p:nvSpPr>
        <p:spPr bwMode="auto">
          <a:xfrm>
            <a:off x="6455795" y="4992153"/>
            <a:ext cx="978408" cy="4846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Title 3"/>
          <p:cNvSpPr>
            <a:spLocks noGrp="1"/>
          </p:cNvSpPr>
          <p:nvPr>
            <p:ph type="title"/>
          </p:nvPr>
        </p:nvSpPr>
        <p:spPr>
          <a:xfrm>
            <a:off x="84843" y="0"/>
            <a:ext cx="9059159" cy="691116"/>
          </a:xfrm>
        </p:spPr>
        <p:txBody>
          <a:bodyPr>
            <a:noAutofit/>
          </a:bodyPr>
          <a:lstStyle/>
          <a:p>
            <a:pPr algn="ctr"/>
            <a:r>
              <a:rPr lang="en-US" dirty="0">
                <a:solidFill>
                  <a:srgbClr val="FF0000"/>
                </a:solidFill>
                <a:latin typeface="Arial" pitchFamily="34" charset="0"/>
                <a:cs typeface="Arial" pitchFamily="34" charset="0"/>
              </a:rPr>
              <a:t>The Labor Force Participation Rate</a:t>
            </a:r>
            <a:br>
              <a:rPr lang="en-US" sz="2400" dirty="0">
                <a:solidFill>
                  <a:srgbClr val="FF0000"/>
                </a:solidFill>
                <a:latin typeface="Arial" pitchFamily="34" charset="0"/>
                <a:cs typeface="Arial" pitchFamily="34" charset="0"/>
              </a:rPr>
            </a:br>
            <a:r>
              <a:rPr lang="en-US" sz="1600" dirty="0">
                <a:solidFill>
                  <a:srgbClr val="FF0000"/>
                </a:solidFill>
                <a:latin typeface="Arial" pitchFamily="34" charset="0"/>
                <a:cs typeface="Arial" pitchFamily="34" charset="0"/>
              </a:rPr>
              <a:t>Is slowly declining as the nation ages, and as folks give up looking</a:t>
            </a:r>
          </a:p>
        </p:txBody>
      </p:sp>
      <p:pic>
        <p:nvPicPr>
          <p:cNvPr id="2" name="Picture 1">
            <a:extLst>
              <a:ext uri="{FF2B5EF4-FFF2-40B4-BE49-F238E27FC236}">
                <a16:creationId xmlns:a16="http://schemas.microsoft.com/office/drawing/2014/main" id="{94D356F6-58E1-D582-FBEA-09888E0484D0}"/>
              </a:ext>
            </a:extLst>
          </p:cNvPr>
          <p:cNvPicPr>
            <a:picLocks noChangeAspect="1"/>
          </p:cNvPicPr>
          <p:nvPr/>
        </p:nvPicPr>
        <p:blipFill>
          <a:blip r:embed="rId3"/>
          <a:stretch>
            <a:fillRect/>
          </a:stretch>
        </p:blipFill>
        <p:spPr>
          <a:xfrm>
            <a:off x="0" y="998484"/>
            <a:ext cx="9144000" cy="5211536"/>
          </a:xfrm>
          <a:prstGeom prst="rect">
            <a:avLst/>
          </a:prstGeom>
        </p:spPr>
      </p:pic>
    </p:spTree>
    <p:extLst>
      <p:ext uri="{BB962C8B-B14F-4D97-AF65-F5344CB8AC3E}">
        <p14:creationId xmlns:p14="http://schemas.microsoft.com/office/powerpoint/2010/main" val="2541813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a:spLocks noGrp="1"/>
          </p:cNvSpPr>
          <p:nvPr>
            <p:ph type="title"/>
          </p:nvPr>
        </p:nvSpPr>
        <p:spPr>
          <a:xfrm>
            <a:off x="94594" y="2"/>
            <a:ext cx="9049406" cy="726141"/>
          </a:xfrm>
        </p:spPr>
        <p:txBody>
          <a:bodyPr/>
          <a:lstStyle/>
          <a:p>
            <a:pPr algn="ctr"/>
            <a:r>
              <a:rPr lang="en-US" dirty="0">
                <a:solidFill>
                  <a:srgbClr val="FF0000"/>
                </a:solidFill>
              </a:rPr>
              <a:t>Working Part Time and Unhappy About It!   </a:t>
            </a:r>
            <a:br>
              <a:rPr lang="en-US" dirty="0">
                <a:solidFill>
                  <a:srgbClr val="FF0000"/>
                </a:solidFill>
              </a:rPr>
            </a:br>
            <a:r>
              <a:rPr lang="en-US" sz="1600" dirty="0">
                <a:solidFill>
                  <a:srgbClr val="FF0000"/>
                </a:solidFill>
              </a:rPr>
              <a:t>It is clearly rising</a:t>
            </a:r>
          </a:p>
        </p:txBody>
      </p:sp>
      <p:pic>
        <p:nvPicPr>
          <p:cNvPr id="2" name="Picture 1">
            <a:extLst>
              <a:ext uri="{FF2B5EF4-FFF2-40B4-BE49-F238E27FC236}">
                <a16:creationId xmlns:a16="http://schemas.microsoft.com/office/drawing/2014/main" id="{9E4843D0-A58C-0D25-76C9-300EB310D6F1}"/>
              </a:ext>
            </a:extLst>
          </p:cNvPr>
          <p:cNvPicPr>
            <a:picLocks noChangeAspect="1"/>
          </p:cNvPicPr>
          <p:nvPr/>
        </p:nvPicPr>
        <p:blipFill>
          <a:blip r:embed="rId3"/>
          <a:stretch>
            <a:fillRect/>
          </a:stretch>
        </p:blipFill>
        <p:spPr>
          <a:xfrm>
            <a:off x="-15068" y="981309"/>
            <a:ext cx="9174136" cy="5228712"/>
          </a:xfrm>
          <a:prstGeom prst="rect">
            <a:avLst/>
          </a:prstGeom>
        </p:spPr>
      </p:pic>
    </p:spTree>
    <p:extLst>
      <p:ext uri="{BB962C8B-B14F-4D97-AF65-F5344CB8AC3E}">
        <p14:creationId xmlns:p14="http://schemas.microsoft.com/office/powerpoint/2010/main" val="118850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9143999" cy="691116"/>
          </a:xfrm>
        </p:spPr>
        <p:txBody>
          <a:bodyPr>
            <a:noAutofit/>
          </a:bodyPr>
          <a:lstStyle/>
          <a:p>
            <a:pPr algn="ctr"/>
            <a:r>
              <a:rPr lang="en-US" b="1" dirty="0">
                <a:solidFill>
                  <a:srgbClr val="FF0000"/>
                </a:solidFill>
                <a:latin typeface="Arial" pitchFamily="34" charset="0"/>
                <a:cs typeface="Arial" pitchFamily="34" charset="0"/>
              </a:rPr>
              <a:t>The Number of Permanent Job Losses</a:t>
            </a:r>
            <a:br>
              <a:rPr lang="en-US" sz="2400" dirty="0">
                <a:solidFill>
                  <a:srgbClr val="FF0000"/>
                </a:solidFill>
                <a:latin typeface="Arial" pitchFamily="34" charset="0"/>
                <a:cs typeface="Arial" pitchFamily="34" charset="0"/>
              </a:rPr>
            </a:br>
            <a:r>
              <a:rPr lang="en-US" sz="1800" dirty="0">
                <a:solidFill>
                  <a:srgbClr val="FF0000"/>
                </a:solidFill>
                <a:latin typeface="Arial" pitchFamily="34" charset="0"/>
                <a:cs typeface="Arial" pitchFamily="34" charset="0"/>
              </a:rPr>
              <a:t>It is clearly rising</a:t>
            </a:r>
          </a:p>
        </p:txBody>
      </p:sp>
      <p:sp>
        <p:nvSpPr>
          <p:cNvPr id="7" name="Arrow: Right 6">
            <a:extLst>
              <a:ext uri="{FF2B5EF4-FFF2-40B4-BE49-F238E27FC236}">
                <a16:creationId xmlns:a16="http://schemas.microsoft.com/office/drawing/2014/main" id="{DB5AFC42-DA46-4AD3-887D-F83888CF1940}"/>
              </a:ext>
            </a:extLst>
          </p:cNvPr>
          <p:cNvSpPr/>
          <p:nvPr/>
        </p:nvSpPr>
        <p:spPr bwMode="auto">
          <a:xfrm>
            <a:off x="7780594" y="4523897"/>
            <a:ext cx="978408" cy="4846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2" name="Picture 1">
            <a:extLst>
              <a:ext uri="{FF2B5EF4-FFF2-40B4-BE49-F238E27FC236}">
                <a16:creationId xmlns:a16="http://schemas.microsoft.com/office/drawing/2014/main" id="{1C0D07FA-B99A-720F-4781-B140E6876CD4}"/>
              </a:ext>
            </a:extLst>
          </p:cNvPr>
          <p:cNvPicPr>
            <a:picLocks noChangeAspect="1"/>
          </p:cNvPicPr>
          <p:nvPr/>
        </p:nvPicPr>
        <p:blipFill>
          <a:blip r:embed="rId3"/>
          <a:stretch>
            <a:fillRect/>
          </a:stretch>
        </p:blipFill>
        <p:spPr>
          <a:xfrm>
            <a:off x="-1" y="976180"/>
            <a:ext cx="9143999" cy="5211536"/>
          </a:xfrm>
          <a:prstGeom prst="rect">
            <a:avLst/>
          </a:prstGeom>
        </p:spPr>
      </p:pic>
    </p:spTree>
    <p:extLst>
      <p:ext uri="{BB962C8B-B14F-4D97-AF65-F5344CB8AC3E}">
        <p14:creationId xmlns:p14="http://schemas.microsoft.com/office/powerpoint/2010/main" val="2444434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9143999" cy="670560"/>
          </a:xfrm>
        </p:spPr>
        <p:txBody>
          <a:bodyPr>
            <a:noAutofit/>
          </a:bodyPr>
          <a:lstStyle/>
          <a:p>
            <a:pPr algn="ctr"/>
            <a:r>
              <a:rPr lang="en-US" sz="2400" dirty="0">
                <a:solidFill>
                  <a:srgbClr val="FF0000"/>
                </a:solidFill>
                <a:latin typeface="Arial" pitchFamily="34" charset="0"/>
                <a:cs typeface="Arial" pitchFamily="34" charset="0"/>
              </a:rPr>
              <a:t>Labor Market is Loosening But Isn’t Loose  </a:t>
            </a:r>
            <a:br>
              <a:rPr lang="en-US" sz="2400" dirty="0">
                <a:solidFill>
                  <a:srgbClr val="FF0000"/>
                </a:solidFill>
                <a:latin typeface="Arial" pitchFamily="34" charset="0"/>
                <a:cs typeface="Arial" pitchFamily="34" charset="0"/>
              </a:rPr>
            </a:br>
            <a:r>
              <a:rPr lang="en-US" sz="1600" dirty="0">
                <a:solidFill>
                  <a:srgbClr val="FF0000"/>
                </a:solidFill>
                <a:latin typeface="Arial" pitchFamily="34" charset="0"/>
                <a:cs typeface="Arial" pitchFamily="34" charset="0"/>
              </a:rPr>
              <a:t>There are 1.01 unemployed persons/job, or 0.99 jobs/unemployed person</a:t>
            </a:r>
          </a:p>
        </p:txBody>
      </p:sp>
      <p:pic>
        <p:nvPicPr>
          <p:cNvPr id="3" name="Picture 2">
            <a:extLst>
              <a:ext uri="{FF2B5EF4-FFF2-40B4-BE49-F238E27FC236}">
                <a16:creationId xmlns:a16="http://schemas.microsoft.com/office/drawing/2014/main" id="{CAC9820E-DB21-EF66-C59C-3370D28F0AC3}"/>
              </a:ext>
            </a:extLst>
          </p:cNvPr>
          <p:cNvPicPr>
            <a:picLocks noChangeAspect="1"/>
          </p:cNvPicPr>
          <p:nvPr/>
        </p:nvPicPr>
        <p:blipFill>
          <a:blip r:embed="rId3"/>
          <a:stretch>
            <a:fillRect/>
          </a:stretch>
        </p:blipFill>
        <p:spPr>
          <a:xfrm>
            <a:off x="0" y="1113544"/>
            <a:ext cx="9143998" cy="5211535"/>
          </a:xfrm>
          <a:prstGeom prst="rect">
            <a:avLst/>
          </a:prstGeom>
        </p:spPr>
      </p:pic>
    </p:spTree>
    <p:extLst>
      <p:ext uri="{BB962C8B-B14F-4D97-AF65-F5344CB8AC3E}">
        <p14:creationId xmlns:p14="http://schemas.microsoft.com/office/powerpoint/2010/main" val="1113999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70697" y="0"/>
            <a:ext cx="8794748" cy="691116"/>
          </a:xfrm>
        </p:spPr>
        <p:txBody>
          <a:bodyPr>
            <a:noAutofit/>
          </a:bodyPr>
          <a:lstStyle/>
          <a:p>
            <a:pPr algn="ctr"/>
            <a:r>
              <a:rPr lang="en-US" b="1" dirty="0">
                <a:latin typeface="Arial" pitchFamily="34" charset="0"/>
                <a:cs typeface="Arial" pitchFamily="34" charset="0"/>
              </a:rPr>
              <a:t>Y-o-Y Percent Change in Hourly Earnings</a:t>
            </a:r>
            <a:br>
              <a:rPr lang="en-US" b="1" dirty="0">
                <a:latin typeface="Arial" pitchFamily="34" charset="0"/>
                <a:cs typeface="Arial" pitchFamily="34" charset="0"/>
              </a:rPr>
            </a:br>
            <a:r>
              <a:rPr lang="en-US" sz="1600" dirty="0">
                <a:latin typeface="Arial" pitchFamily="34" charset="0"/>
                <a:cs typeface="Arial" pitchFamily="34" charset="0"/>
              </a:rPr>
              <a:t>Wage growth is clearly weakening</a:t>
            </a:r>
            <a:endParaRPr lang="en-US" sz="1600" dirty="0"/>
          </a:p>
        </p:txBody>
      </p:sp>
      <p:pic>
        <p:nvPicPr>
          <p:cNvPr id="3" name="Picture 2">
            <a:extLst>
              <a:ext uri="{FF2B5EF4-FFF2-40B4-BE49-F238E27FC236}">
                <a16:creationId xmlns:a16="http://schemas.microsoft.com/office/drawing/2014/main" id="{1C329E21-1849-2DDA-79E8-0F2744AB0EF1}"/>
              </a:ext>
            </a:extLst>
          </p:cNvPr>
          <p:cNvPicPr>
            <a:picLocks noChangeAspect="1"/>
          </p:cNvPicPr>
          <p:nvPr/>
        </p:nvPicPr>
        <p:blipFill>
          <a:blip r:embed="rId3"/>
          <a:stretch>
            <a:fillRect/>
          </a:stretch>
        </p:blipFill>
        <p:spPr>
          <a:xfrm>
            <a:off x="0" y="998484"/>
            <a:ext cx="9144000" cy="5211536"/>
          </a:xfrm>
          <a:prstGeom prst="rect">
            <a:avLst/>
          </a:prstGeom>
        </p:spPr>
      </p:pic>
    </p:spTree>
    <p:extLst>
      <p:ext uri="{BB962C8B-B14F-4D97-AF65-F5344CB8AC3E}">
        <p14:creationId xmlns:p14="http://schemas.microsoft.com/office/powerpoint/2010/main" val="11806950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70697" y="0"/>
            <a:ext cx="8794748" cy="716956"/>
          </a:xfrm>
        </p:spPr>
        <p:txBody>
          <a:bodyPr>
            <a:noAutofit/>
          </a:bodyPr>
          <a:lstStyle/>
          <a:p>
            <a:pPr algn="ctr"/>
            <a:r>
              <a:rPr lang="en-US" b="1" dirty="0">
                <a:latin typeface="Arial" pitchFamily="34" charset="0"/>
                <a:cs typeface="Arial" pitchFamily="34" charset="0"/>
              </a:rPr>
              <a:t>Changes in Median Wage Growth</a:t>
            </a:r>
            <a:br>
              <a:rPr lang="en-US" b="1" dirty="0">
                <a:latin typeface="Arial" pitchFamily="34" charset="0"/>
                <a:cs typeface="Arial" pitchFamily="34" charset="0"/>
              </a:rPr>
            </a:br>
            <a:r>
              <a:rPr lang="en-US" sz="1600" dirty="0">
                <a:latin typeface="Arial" pitchFamily="34" charset="0"/>
                <a:cs typeface="Arial" pitchFamily="34" charset="0"/>
              </a:rPr>
              <a:t>Looks only at those continuously employed</a:t>
            </a:r>
            <a:endParaRPr lang="en-US" sz="1600" dirty="0"/>
          </a:p>
        </p:txBody>
      </p:sp>
      <p:pic>
        <p:nvPicPr>
          <p:cNvPr id="2" name="Picture 1">
            <a:extLst>
              <a:ext uri="{FF2B5EF4-FFF2-40B4-BE49-F238E27FC236}">
                <a16:creationId xmlns:a16="http://schemas.microsoft.com/office/drawing/2014/main" id="{F9DCBA4A-BEFE-ED4A-E17B-C64BAD04A93A}"/>
              </a:ext>
            </a:extLst>
          </p:cNvPr>
          <p:cNvPicPr>
            <a:picLocks noChangeAspect="1"/>
          </p:cNvPicPr>
          <p:nvPr/>
        </p:nvPicPr>
        <p:blipFill>
          <a:blip r:embed="rId3"/>
          <a:stretch>
            <a:fillRect/>
          </a:stretch>
        </p:blipFill>
        <p:spPr>
          <a:xfrm>
            <a:off x="0" y="716956"/>
            <a:ext cx="9144000" cy="6007884"/>
          </a:xfrm>
          <a:prstGeom prst="rect">
            <a:avLst/>
          </a:prstGeom>
        </p:spPr>
      </p:pic>
    </p:spTree>
    <p:extLst>
      <p:ext uri="{BB962C8B-B14F-4D97-AF65-F5344CB8AC3E}">
        <p14:creationId xmlns:p14="http://schemas.microsoft.com/office/powerpoint/2010/main" val="186983584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70697" y="0"/>
            <a:ext cx="8794748" cy="716956"/>
          </a:xfrm>
        </p:spPr>
        <p:txBody>
          <a:bodyPr>
            <a:noAutofit/>
          </a:bodyPr>
          <a:lstStyle/>
          <a:p>
            <a:pPr algn="ctr"/>
            <a:r>
              <a:rPr lang="en-US" b="1" dirty="0">
                <a:latin typeface="Arial" pitchFamily="34" charset="0"/>
                <a:cs typeface="Arial" pitchFamily="34" charset="0"/>
              </a:rPr>
              <a:t>Wage Growth Gap is Narrowing </a:t>
            </a:r>
            <a:br>
              <a:rPr lang="en-US" b="1" dirty="0">
                <a:latin typeface="Arial" pitchFamily="34" charset="0"/>
                <a:cs typeface="Arial" pitchFamily="34" charset="0"/>
              </a:rPr>
            </a:br>
            <a:r>
              <a:rPr lang="en-US" sz="1600" dirty="0">
                <a:latin typeface="Arial" pitchFamily="34" charset="0"/>
                <a:cs typeface="Arial" pitchFamily="34" charset="0"/>
              </a:rPr>
              <a:t>Of those continuously full-time employed; stayers vs switchers</a:t>
            </a:r>
            <a:endParaRPr lang="en-US" sz="1600" b="1" dirty="0"/>
          </a:p>
        </p:txBody>
      </p:sp>
      <p:pic>
        <p:nvPicPr>
          <p:cNvPr id="2" name="Picture 1">
            <a:extLst>
              <a:ext uri="{FF2B5EF4-FFF2-40B4-BE49-F238E27FC236}">
                <a16:creationId xmlns:a16="http://schemas.microsoft.com/office/drawing/2014/main" id="{162275C6-E29B-06E4-2568-AC0C72575201}"/>
              </a:ext>
            </a:extLst>
          </p:cNvPr>
          <p:cNvPicPr>
            <a:picLocks noChangeAspect="1"/>
          </p:cNvPicPr>
          <p:nvPr/>
        </p:nvPicPr>
        <p:blipFill>
          <a:blip r:embed="rId3"/>
          <a:stretch>
            <a:fillRect/>
          </a:stretch>
        </p:blipFill>
        <p:spPr>
          <a:xfrm>
            <a:off x="0" y="716956"/>
            <a:ext cx="9144000" cy="6007884"/>
          </a:xfrm>
          <a:prstGeom prst="rect">
            <a:avLst/>
          </a:prstGeom>
        </p:spPr>
      </p:pic>
    </p:spTree>
    <p:extLst>
      <p:ext uri="{BB962C8B-B14F-4D97-AF65-F5344CB8AC3E}">
        <p14:creationId xmlns:p14="http://schemas.microsoft.com/office/powerpoint/2010/main" val="35234000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594" y="-1"/>
            <a:ext cx="9054692" cy="723889"/>
          </a:xfrm>
        </p:spPr>
        <p:txBody>
          <a:bodyPr/>
          <a:lstStyle/>
          <a:p>
            <a:pPr algn="ctr"/>
            <a:r>
              <a:rPr lang="en-US" dirty="0"/>
              <a:t>Wholesale Motor Vehicle Parts Inventories </a:t>
            </a:r>
            <a:br>
              <a:rPr lang="en-US" dirty="0"/>
            </a:br>
            <a:r>
              <a:rPr lang="en-US" sz="1600" dirty="0"/>
              <a:t>Level has more than recovered</a:t>
            </a:r>
          </a:p>
        </p:txBody>
      </p:sp>
      <p:pic>
        <p:nvPicPr>
          <p:cNvPr id="4" name="Picture 3">
            <a:extLst>
              <a:ext uri="{FF2B5EF4-FFF2-40B4-BE49-F238E27FC236}">
                <a16:creationId xmlns:a16="http://schemas.microsoft.com/office/drawing/2014/main" id="{57F771FE-D396-591F-94F5-49F73FE41D19}"/>
              </a:ext>
            </a:extLst>
          </p:cNvPr>
          <p:cNvPicPr>
            <a:picLocks noChangeAspect="1"/>
          </p:cNvPicPr>
          <p:nvPr/>
        </p:nvPicPr>
        <p:blipFill>
          <a:blip r:embed="rId3"/>
          <a:stretch>
            <a:fillRect/>
          </a:stretch>
        </p:blipFill>
        <p:spPr>
          <a:xfrm>
            <a:off x="0" y="976182"/>
            <a:ext cx="9144000" cy="5211536"/>
          </a:xfrm>
          <a:prstGeom prst="rect">
            <a:avLst/>
          </a:prstGeom>
        </p:spPr>
      </p:pic>
    </p:spTree>
    <p:extLst>
      <p:ext uri="{BB962C8B-B14F-4D97-AF65-F5344CB8AC3E}">
        <p14:creationId xmlns:p14="http://schemas.microsoft.com/office/powerpoint/2010/main" val="3413173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CE9BA4-8053-D948-4E92-50391FF9D86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D2C42A5-5410-CC35-2794-FE5F71FC120C}"/>
              </a:ext>
            </a:extLst>
          </p:cNvPr>
          <p:cNvSpPr>
            <a:spLocks noGrp="1"/>
          </p:cNvSpPr>
          <p:nvPr>
            <p:ph type="title"/>
          </p:nvPr>
        </p:nvSpPr>
        <p:spPr>
          <a:xfrm>
            <a:off x="0" y="0"/>
            <a:ext cx="9144000" cy="760790"/>
          </a:xfrm>
        </p:spPr>
        <p:txBody>
          <a:bodyPr>
            <a:noAutofit/>
          </a:bodyPr>
          <a:lstStyle/>
          <a:p>
            <a:pPr algn="ctr"/>
            <a:r>
              <a:rPr lang="en-US" b="1" dirty="0">
                <a:solidFill>
                  <a:srgbClr val="00B050"/>
                </a:solidFill>
                <a:latin typeface="Arial" pitchFamily="34" charset="0"/>
                <a:cs typeface="Arial" pitchFamily="34" charset="0"/>
              </a:rPr>
              <a:t>Wage Growth by Income Level </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Low–wage workers are seeing little wage growth   </a:t>
            </a:r>
            <a:endParaRPr lang="en-US" sz="1600" dirty="0">
              <a:solidFill>
                <a:srgbClr val="00B050"/>
              </a:solidFill>
            </a:endParaRPr>
          </a:p>
        </p:txBody>
      </p:sp>
      <p:pic>
        <p:nvPicPr>
          <p:cNvPr id="2" name="Picture 1">
            <a:extLst>
              <a:ext uri="{FF2B5EF4-FFF2-40B4-BE49-F238E27FC236}">
                <a16:creationId xmlns:a16="http://schemas.microsoft.com/office/drawing/2014/main" id="{391D55EA-DD8B-51D2-1AC9-AC10FB97B86B}"/>
              </a:ext>
            </a:extLst>
          </p:cNvPr>
          <p:cNvPicPr>
            <a:picLocks noChangeAspect="1"/>
          </p:cNvPicPr>
          <p:nvPr/>
        </p:nvPicPr>
        <p:blipFill>
          <a:blip r:embed="rId3"/>
          <a:stretch>
            <a:fillRect/>
          </a:stretch>
        </p:blipFill>
        <p:spPr>
          <a:xfrm>
            <a:off x="0" y="1207394"/>
            <a:ext cx="9144000" cy="4443211"/>
          </a:xfrm>
          <a:prstGeom prst="rect">
            <a:avLst/>
          </a:prstGeom>
        </p:spPr>
      </p:pic>
    </p:spTree>
    <p:extLst>
      <p:ext uri="{BB962C8B-B14F-4D97-AF65-F5344CB8AC3E}">
        <p14:creationId xmlns:p14="http://schemas.microsoft.com/office/powerpoint/2010/main" val="8502645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9"/>
            <a:ext cx="9144000" cy="683179"/>
          </a:xfrm>
        </p:spPr>
        <p:txBody>
          <a:bodyPr/>
          <a:lstStyle/>
          <a:p>
            <a:pPr algn="ctr"/>
            <a:r>
              <a:rPr lang="en-US" sz="2400" dirty="0"/>
              <a:t>Involuntary Separations</a:t>
            </a:r>
            <a:br>
              <a:rPr lang="en-US" sz="2400" dirty="0"/>
            </a:br>
            <a:r>
              <a:rPr lang="en-US" sz="1600" dirty="0"/>
              <a:t>Claims are slowly rising</a:t>
            </a:r>
          </a:p>
        </p:txBody>
      </p:sp>
      <p:sp>
        <p:nvSpPr>
          <p:cNvPr id="3" name="AutoShape 2" descr="https://research.stlouisfed.org/fred2/graph/image.php?dbet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utoShape 2" descr="https://research.stlouisfed.org/fred2/graph/image.php"/>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5" name="Picture 4">
            <a:extLst>
              <a:ext uri="{FF2B5EF4-FFF2-40B4-BE49-F238E27FC236}">
                <a16:creationId xmlns:a16="http://schemas.microsoft.com/office/drawing/2014/main" id="{EFF49BFA-790C-123F-625A-F92AF456C11D}"/>
              </a:ext>
            </a:extLst>
          </p:cNvPr>
          <p:cNvPicPr>
            <a:picLocks noChangeAspect="1"/>
          </p:cNvPicPr>
          <p:nvPr/>
        </p:nvPicPr>
        <p:blipFill>
          <a:blip r:embed="rId3"/>
          <a:stretch>
            <a:fillRect/>
          </a:stretch>
        </p:blipFill>
        <p:spPr>
          <a:xfrm>
            <a:off x="-1" y="1084871"/>
            <a:ext cx="9143999" cy="5211536"/>
          </a:xfrm>
          <a:prstGeom prst="rect">
            <a:avLst/>
          </a:prstGeom>
        </p:spPr>
      </p:pic>
    </p:spTree>
    <p:extLst>
      <p:ext uri="{BB962C8B-B14F-4D97-AF65-F5344CB8AC3E}">
        <p14:creationId xmlns:p14="http://schemas.microsoft.com/office/powerpoint/2010/main" val="2250185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9"/>
            <a:ext cx="9144000" cy="663949"/>
          </a:xfrm>
        </p:spPr>
        <p:txBody>
          <a:bodyPr/>
          <a:lstStyle/>
          <a:p>
            <a:pPr algn="ctr"/>
            <a:r>
              <a:rPr lang="en-US" sz="2400" dirty="0"/>
              <a:t>Continuing Unemployment Claims </a:t>
            </a:r>
            <a:br>
              <a:rPr lang="en-US" sz="2400" dirty="0"/>
            </a:br>
            <a:r>
              <a:rPr lang="en-US" sz="1600" dirty="0"/>
              <a:t>It plateaued earlier but since mid-2024 has been clearly rising </a:t>
            </a:r>
          </a:p>
        </p:txBody>
      </p:sp>
      <p:sp>
        <p:nvSpPr>
          <p:cNvPr id="3" name="AutoShape 2" descr="https://research.stlouisfed.org/fred2/graph/image.php?dbet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472A20F6-A4B7-FDDF-6FEF-79CCF862E69D}"/>
              </a:ext>
            </a:extLst>
          </p:cNvPr>
          <p:cNvPicPr>
            <a:picLocks noChangeAspect="1"/>
          </p:cNvPicPr>
          <p:nvPr/>
        </p:nvPicPr>
        <p:blipFill>
          <a:blip r:embed="rId3"/>
          <a:stretch>
            <a:fillRect/>
          </a:stretch>
        </p:blipFill>
        <p:spPr>
          <a:xfrm>
            <a:off x="0" y="1038572"/>
            <a:ext cx="9143999" cy="5211536"/>
          </a:xfrm>
          <a:prstGeom prst="rect">
            <a:avLst/>
          </a:prstGeom>
        </p:spPr>
      </p:pic>
    </p:spTree>
    <p:extLst>
      <p:ext uri="{BB962C8B-B14F-4D97-AF65-F5344CB8AC3E}">
        <p14:creationId xmlns:p14="http://schemas.microsoft.com/office/powerpoint/2010/main" val="3906623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1116"/>
          </a:xfrm>
        </p:spPr>
        <p:txBody>
          <a:bodyPr/>
          <a:lstStyle/>
          <a:p>
            <a:pPr algn="ctr"/>
            <a:r>
              <a:rPr lang="en-US" dirty="0"/>
              <a:t>Labor Productivity Growth </a:t>
            </a:r>
            <a:br>
              <a:rPr lang="en-US" dirty="0"/>
            </a:br>
            <a:r>
              <a:rPr lang="en-US" sz="1600" dirty="0"/>
              <a:t>It is now no better than during mid-last decade </a:t>
            </a:r>
          </a:p>
        </p:txBody>
      </p:sp>
      <p:pic>
        <p:nvPicPr>
          <p:cNvPr id="3" name="Picture 2">
            <a:extLst>
              <a:ext uri="{FF2B5EF4-FFF2-40B4-BE49-F238E27FC236}">
                <a16:creationId xmlns:a16="http://schemas.microsoft.com/office/drawing/2014/main" id="{4373E4EA-C3BE-2CFF-00E1-3045488A8954}"/>
              </a:ext>
            </a:extLst>
          </p:cNvPr>
          <p:cNvPicPr>
            <a:picLocks noChangeAspect="1"/>
          </p:cNvPicPr>
          <p:nvPr/>
        </p:nvPicPr>
        <p:blipFill>
          <a:blip r:embed="rId3"/>
          <a:stretch>
            <a:fillRect/>
          </a:stretch>
        </p:blipFill>
        <p:spPr>
          <a:xfrm>
            <a:off x="0" y="976181"/>
            <a:ext cx="9143999" cy="5211536"/>
          </a:xfrm>
          <a:prstGeom prst="rect">
            <a:avLst/>
          </a:prstGeom>
        </p:spPr>
      </p:pic>
    </p:spTree>
    <p:extLst>
      <p:ext uri="{BB962C8B-B14F-4D97-AF65-F5344CB8AC3E}">
        <p14:creationId xmlns:p14="http://schemas.microsoft.com/office/powerpoint/2010/main" val="4086578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49" y="1494336"/>
            <a:ext cx="8514449" cy="3001464"/>
          </a:xfrm>
        </p:spPr>
        <p:txBody>
          <a:bodyPr>
            <a:normAutofit/>
          </a:bodyPr>
          <a:lstStyle/>
          <a:p>
            <a:pPr marL="0" indent="0" algn="ctr">
              <a:buNone/>
            </a:pPr>
            <a:r>
              <a:rPr lang="en-US" sz="8000" b="1" dirty="0">
                <a:solidFill>
                  <a:srgbClr val="00B050"/>
                </a:solidFill>
                <a:latin typeface="Arial" panose="020B0604020202020204" pitchFamily="34" charset="0"/>
                <a:cs typeface="Arial" panose="020B0604020202020204" pitchFamily="34" charset="0"/>
              </a:rPr>
              <a:t>Inflation &amp; </a:t>
            </a:r>
          </a:p>
          <a:p>
            <a:pPr marL="0" indent="0" algn="ctr">
              <a:buNone/>
            </a:pPr>
            <a:r>
              <a:rPr lang="en-US" sz="8000" b="1" dirty="0">
                <a:solidFill>
                  <a:srgbClr val="00B050"/>
                </a:solidFill>
                <a:latin typeface="Arial" panose="020B0604020202020204" pitchFamily="34" charset="0"/>
                <a:cs typeface="Arial" panose="020B0604020202020204" pitchFamily="34" charset="0"/>
              </a:rPr>
              <a:t>The Fed </a:t>
            </a:r>
          </a:p>
        </p:txBody>
      </p:sp>
      <p:pic>
        <p:nvPicPr>
          <p:cNvPr id="4" name="Picture 4" descr="C:\Users\RF\Dropbox\GraphsandLaughs\Business Card\Graphs&amp;Laughs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40" y="5103813"/>
            <a:ext cx="4276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96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descr="https://research.stlouisfed.org/fred2/graph/image.php?dbet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1026" name="Picture 1">
            <a:extLst>
              <a:ext uri="{FF2B5EF4-FFF2-40B4-BE49-F238E27FC236}">
                <a16:creationId xmlns:a16="http://schemas.microsoft.com/office/drawing/2014/main" id="{562DF8E9-C9BA-400F-8891-8AD7CA2B0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271" y="19448"/>
            <a:ext cx="6819107" cy="681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404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9143999" cy="668588"/>
          </a:xfrm>
        </p:spPr>
        <p:txBody>
          <a:bodyPr/>
          <a:lstStyle/>
          <a:p>
            <a:pPr algn="ctr"/>
            <a:r>
              <a:rPr lang="en-US" dirty="0"/>
              <a:t>Trade Services = Business Markups</a:t>
            </a:r>
            <a:br>
              <a:rPr lang="en-US" dirty="0"/>
            </a:br>
            <a:r>
              <a:rPr lang="en-US" sz="1600" dirty="0"/>
              <a:t>Corporate margins rose dramatically and are now returning to Earth </a:t>
            </a:r>
          </a:p>
        </p:txBody>
      </p:sp>
      <p:pic>
        <p:nvPicPr>
          <p:cNvPr id="4" name="Picture 3">
            <a:extLst>
              <a:ext uri="{FF2B5EF4-FFF2-40B4-BE49-F238E27FC236}">
                <a16:creationId xmlns:a16="http://schemas.microsoft.com/office/drawing/2014/main" id="{F15AC3AD-D63C-F04D-D715-8A216BA9662C}"/>
              </a:ext>
            </a:extLst>
          </p:cNvPr>
          <p:cNvPicPr>
            <a:picLocks noChangeAspect="1"/>
          </p:cNvPicPr>
          <p:nvPr/>
        </p:nvPicPr>
        <p:blipFill>
          <a:blip r:embed="rId3"/>
          <a:stretch>
            <a:fillRect/>
          </a:stretch>
        </p:blipFill>
        <p:spPr>
          <a:xfrm>
            <a:off x="-1" y="1071981"/>
            <a:ext cx="9143999" cy="5211536"/>
          </a:xfrm>
          <a:prstGeom prst="rect">
            <a:avLst/>
          </a:prstGeom>
        </p:spPr>
      </p:pic>
    </p:spTree>
    <p:extLst>
      <p:ext uri="{BB962C8B-B14F-4D97-AF65-F5344CB8AC3E}">
        <p14:creationId xmlns:p14="http://schemas.microsoft.com/office/powerpoint/2010/main" val="1294340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9143999" cy="691116"/>
          </a:xfrm>
        </p:spPr>
        <p:txBody>
          <a:bodyPr/>
          <a:lstStyle/>
          <a:p>
            <a:pPr algn="ctr"/>
            <a:r>
              <a:rPr lang="en-US" dirty="0"/>
              <a:t>Oil Prices Stabilize</a:t>
            </a:r>
            <a:br>
              <a:rPr lang="en-US" dirty="0"/>
            </a:br>
            <a:r>
              <a:rPr lang="en-US" sz="1600" dirty="0"/>
              <a:t>OPEC+ production and production increases elsewhere are why   </a:t>
            </a:r>
          </a:p>
        </p:txBody>
      </p:sp>
      <p:pic>
        <p:nvPicPr>
          <p:cNvPr id="3" name="Picture 2">
            <a:extLst>
              <a:ext uri="{FF2B5EF4-FFF2-40B4-BE49-F238E27FC236}">
                <a16:creationId xmlns:a16="http://schemas.microsoft.com/office/drawing/2014/main" id="{2F365584-6D90-0226-5E96-453F5881A2C4}"/>
              </a:ext>
            </a:extLst>
          </p:cNvPr>
          <p:cNvPicPr>
            <a:picLocks noChangeAspect="1"/>
          </p:cNvPicPr>
          <p:nvPr/>
        </p:nvPicPr>
        <p:blipFill>
          <a:blip r:embed="rId3"/>
          <a:stretch>
            <a:fillRect/>
          </a:stretch>
        </p:blipFill>
        <p:spPr>
          <a:xfrm>
            <a:off x="1" y="1071981"/>
            <a:ext cx="9143999" cy="5211536"/>
          </a:xfrm>
          <a:prstGeom prst="rect">
            <a:avLst/>
          </a:prstGeom>
        </p:spPr>
      </p:pic>
    </p:spTree>
    <p:extLst>
      <p:ext uri="{BB962C8B-B14F-4D97-AF65-F5344CB8AC3E}">
        <p14:creationId xmlns:p14="http://schemas.microsoft.com/office/powerpoint/2010/main" val="2334337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1" y="2"/>
            <a:ext cx="9144000" cy="720717"/>
          </a:xfrm>
        </p:spPr>
        <p:txBody>
          <a:bodyPr>
            <a:noAutofit/>
          </a:bodyPr>
          <a:lstStyle/>
          <a:p>
            <a:pPr algn="ctr"/>
            <a:r>
              <a:rPr lang="en-US" b="1" dirty="0">
                <a:solidFill>
                  <a:srgbClr val="00B050"/>
                </a:solidFill>
                <a:latin typeface="Arial" pitchFamily="34" charset="0"/>
                <a:cs typeface="Arial" pitchFamily="34" charset="0"/>
              </a:rPr>
              <a:t>PCE and Core PCE Price Index</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Both have bottomed</a:t>
            </a:r>
            <a:endParaRPr lang="en-US" sz="1600" dirty="0">
              <a:solidFill>
                <a:srgbClr val="00B050"/>
              </a:solidFill>
            </a:endParaRPr>
          </a:p>
        </p:txBody>
      </p:sp>
      <p:sp>
        <p:nvSpPr>
          <p:cNvPr id="6" name="Down Arrow 5"/>
          <p:cNvSpPr/>
          <p:nvPr/>
        </p:nvSpPr>
        <p:spPr bwMode="auto">
          <a:xfrm>
            <a:off x="5732591" y="3557845"/>
            <a:ext cx="484632" cy="9784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3" name="Picture 2">
            <a:extLst>
              <a:ext uri="{FF2B5EF4-FFF2-40B4-BE49-F238E27FC236}">
                <a16:creationId xmlns:a16="http://schemas.microsoft.com/office/drawing/2014/main" id="{0E13CA18-955F-31D0-0206-BBA2FAB45E7A}"/>
              </a:ext>
            </a:extLst>
          </p:cNvPr>
          <p:cNvPicPr>
            <a:picLocks noChangeAspect="1"/>
          </p:cNvPicPr>
          <p:nvPr/>
        </p:nvPicPr>
        <p:blipFill>
          <a:blip r:embed="rId3"/>
          <a:stretch>
            <a:fillRect/>
          </a:stretch>
        </p:blipFill>
        <p:spPr>
          <a:xfrm>
            <a:off x="0" y="952077"/>
            <a:ext cx="9143999" cy="5211536"/>
          </a:xfrm>
          <a:prstGeom prst="rect">
            <a:avLst/>
          </a:prstGeom>
        </p:spPr>
      </p:pic>
    </p:spTree>
    <p:extLst>
      <p:ext uri="{BB962C8B-B14F-4D97-AF65-F5344CB8AC3E}">
        <p14:creationId xmlns:p14="http://schemas.microsoft.com/office/powerpoint/2010/main" val="239158948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694944"/>
          </a:xfrm>
        </p:spPr>
        <p:txBody>
          <a:bodyPr>
            <a:noAutofit/>
          </a:bodyPr>
          <a:lstStyle/>
          <a:p>
            <a:pPr algn="ctr"/>
            <a:r>
              <a:rPr lang="en-US" b="1" dirty="0">
                <a:solidFill>
                  <a:srgbClr val="00B050"/>
                </a:solidFill>
                <a:latin typeface="Arial" pitchFamily="34" charset="0"/>
                <a:cs typeface="Arial" pitchFamily="34" charset="0"/>
              </a:rPr>
              <a:t>CPI: Inflationary Pressures</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Are inflationary pressures rising? </a:t>
            </a:r>
            <a:endParaRPr lang="en-US" sz="1600" dirty="0">
              <a:solidFill>
                <a:srgbClr val="00B050"/>
              </a:solidFill>
            </a:endParaRPr>
          </a:p>
        </p:txBody>
      </p:sp>
      <p:sp>
        <p:nvSpPr>
          <p:cNvPr id="2" name="AutoShape 2" descr="https://research.stlouisfed.org/fred2/graph/image.php?dbet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3" name="Picture 2">
            <a:extLst>
              <a:ext uri="{FF2B5EF4-FFF2-40B4-BE49-F238E27FC236}">
                <a16:creationId xmlns:a16="http://schemas.microsoft.com/office/drawing/2014/main" id="{B97CF741-5FB0-A4D9-FCB6-6DCCDB42E446}"/>
              </a:ext>
            </a:extLst>
          </p:cNvPr>
          <p:cNvPicPr>
            <a:picLocks noChangeAspect="1"/>
          </p:cNvPicPr>
          <p:nvPr/>
        </p:nvPicPr>
        <p:blipFill>
          <a:blip r:embed="rId3"/>
          <a:stretch>
            <a:fillRect/>
          </a:stretch>
        </p:blipFill>
        <p:spPr>
          <a:xfrm>
            <a:off x="0" y="1051199"/>
            <a:ext cx="9143999" cy="5211536"/>
          </a:xfrm>
          <a:prstGeom prst="rect">
            <a:avLst/>
          </a:prstGeom>
        </p:spPr>
      </p:pic>
    </p:spTree>
    <p:extLst>
      <p:ext uri="{BB962C8B-B14F-4D97-AF65-F5344CB8AC3E}">
        <p14:creationId xmlns:p14="http://schemas.microsoft.com/office/powerpoint/2010/main" val="9580280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0"/>
            <a:ext cx="9144000" cy="6911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New Auto Prices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Inventories improved, and now prices are slightly rising</a:t>
            </a:r>
          </a:p>
        </p:txBody>
      </p:sp>
      <p:pic>
        <p:nvPicPr>
          <p:cNvPr id="3" name="Picture 2">
            <a:extLst>
              <a:ext uri="{FF2B5EF4-FFF2-40B4-BE49-F238E27FC236}">
                <a16:creationId xmlns:a16="http://schemas.microsoft.com/office/drawing/2014/main" id="{E7CA58FC-20FC-28CD-E688-6C624FB1891B}"/>
              </a:ext>
            </a:extLst>
          </p:cNvPr>
          <p:cNvPicPr>
            <a:picLocks noChangeAspect="1"/>
          </p:cNvPicPr>
          <p:nvPr/>
        </p:nvPicPr>
        <p:blipFill>
          <a:blip r:embed="rId3"/>
          <a:stretch>
            <a:fillRect/>
          </a:stretch>
        </p:blipFill>
        <p:spPr>
          <a:xfrm>
            <a:off x="1" y="1009635"/>
            <a:ext cx="9143999" cy="5211536"/>
          </a:xfrm>
          <a:prstGeom prst="rect">
            <a:avLst/>
          </a:prstGeom>
        </p:spPr>
      </p:pic>
    </p:spTree>
    <p:extLst>
      <p:ext uri="{BB962C8B-B14F-4D97-AF65-F5344CB8AC3E}">
        <p14:creationId xmlns:p14="http://schemas.microsoft.com/office/powerpoint/2010/main" val="29004486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690282"/>
          </a:xfrm>
        </p:spPr>
        <p:txBody>
          <a:bodyPr>
            <a:noAutofit/>
          </a:bodyPr>
          <a:lstStyle/>
          <a:p>
            <a:pPr algn="ctr"/>
            <a:r>
              <a:rPr lang="en-US" b="1" dirty="0">
                <a:solidFill>
                  <a:srgbClr val="00B050"/>
                </a:solidFill>
                <a:latin typeface="Arial" pitchFamily="34" charset="0"/>
                <a:cs typeface="Arial" pitchFamily="34" charset="0"/>
              </a:rPr>
              <a:t>Sticky Inflation </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It is now rising</a:t>
            </a:r>
            <a:endParaRPr lang="en-US" sz="1600" dirty="0">
              <a:solidFill>
                <a:srgbClr val="00B050"/>
              </a:solidFill>
            </a:endParaRPr>
          </a:p>
        </p:txBody>
      </p:sp>
      <p:sp>
        <p:nvSpPr>
          <p:cNvPr id="2" name="AutoShape 2" descr="https://3.bp.blogspot.com/--lTKUc6MiwU/W-xOabaoeTI/AAAAAAAAwh0/J9ypUubDlaYarhdflq80VU3z9jteMeNlgCLcBGAs/s1600/InflationOct2018.PNG">
            <a:extLst>
              <a:ext uri="{FF2B5EF4-FFF2-40B4-BE49-F238E27FC236}">
                <a16:creationId xmlns:a16="http://schemas.microsoft.com/office/drawing/2014/main" id="{5082F052-37F5-4593-B2C3-1AAEDC5B7F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3" name="Picture 2">
            <a:extLst>
              <a:ext uri="{FF2B5EF4-FFF2-40B4-BE49-F238E27FC236}">
                <a16:creationId xmlns:a16="http://schemas.microsoft.com/office/drawing/2014/main" id="{C69A429C-57DB-0442-3A9A-7D40812D42EB}"/>
              </a:ext>
            </a:extLst>
          </p:cNvPr>
          <p:cNvPicPr>
            <a:picLocks noChangeAspect="1"/>
          </p:cNvPicPr>
          <p:nvPr/>
        </p:nvPicPr>
        <p:blipFill>
          <a:blip r:embed="rId3"/>
          <a:stretch>
            <a:fillRect/>
          </a:stretch>
        </p:blipFill>
        <p:spPr>
          <a:xfrm>
            <a:off x="0" y="975632"/>
            <a:ext cx="9144000" cy="5211536"/>
          </a:xfrm>
          <a:prstGeom prst="rect">
            <a:avLst/>
          </a:prstGeom>
        </p:spPr>
      </p:pic>
    </p:spTree>
    <p:extLst>
      <p:ext uri="{BB962C8B-B14F-4D97-AF65-F5344CB8AC3E}">
        <p14:creationId xmlns:p14="http://schemas.microsoft.com/office/powerpoint/2010/main" val="309258602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own Arrow 5"/>
          <p:cNvSpPr/>
          <p:nvPr/>
        </p:nvSpPr>
        <p:spPr bwMode="auto">
          <a:xfrm>
            <a:off x="5362168" y="2015841"/>
            <a:ext cx="484632" cy="97840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9" name="Title 8"/>
          <p:cNvSpPr>
            <a:spLocks noGrp="1"/>
          </p:cNvSpPr>
          <p:nvPr>
            <p:ph type="title"/>
          </p:nvPr>
        </p:nvSpPr>
        <p:spPr>
          <a:xfrm>
            <a:off x="2" y="1"/>
            <a:ext cx="9143999" cy="691116"/>
          </a:xfrm>
        </p:spPr>
        <p:txBody>
          <a:bodyPr>
            <a:noAutofit/>
          </a:bodyPr>
          <a:lstStyle/>
          <a:p>
            <a:pPr algn="ctr"/>
            <a:r>
              <a:rPr lang="en-US" b="1" dirty="0">
                <a:solidFill>
                  <a:srgbClr val="00B050"/>
                </a:solidFill>
                <a:latin typeface="Arial" pitchFamily="34" charset="0"/>
                <a:cs typeface="Arial" pitchFamily="34" charset="0"/>
              </a:rPr>
              <a:t>Trimmed PCE: Inflation Has Peaked</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It had been pleasantly falling</a:t>
            </a:r>
            <a:endParaRPr lang="en-US" sz="1600" dirty="0">
              <a:solidFill>
                <a:srgbClr val="00B050"/>
              </a:solidFill>
            </a:endParaRPr>
          </a:p>
        </p:txBody>
      </p:sp>
      <p:pic>
        <p:nvPicPr>
          <p:cNvPr id="2" name="Picture 1">
            <a:extLst>
              <a:ext uri="{FF2B5EF4-FFF2-40B4-BE49-F238E27FC236}">
                <a16:creationId xmlns:a16="http://schemas.microsoft.com/office/drawing/2014/main" id="{9B28676F-F364-0399-3B4D-EE007E66A762}"/>
              </a:ext>
            </a:extLst>
          </p:cNvPr>
          <p:cNvPicPr>
            <a:picLocks noChangeAspect="1"/>
          </p:cNvPicPr>
          <p:nvPr/>
        </p:nvPicPr>
        <p:blipFill>
          <a:blip r:embed="rId3"/>
          <a:stretch>
            <a:fillRect/>
          </a:stretch>
        </p:blipFill>
        <p:spPr>
          <a:xfrm>
            <a:off x="0" y="965030"/>
            <a:ext cx="9143998" cy="5211535"/>
          </a:xfrm>
          <a:prstGeom prst="rect">
            <a:avLst/>
          </a:prstGeom>
        </p:spPr>
      </p:pic>
    </p:spTree>
    <p:extLst>
      <p:ext uri="{BB962C8B-B14F-4D97-AF65-F5344CB8AC3E}">
        <p14:creationId xmlns:p14="http://schemas.microsoft.com/office/powerpoint/2010/main" val="389597351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txBox="1">
            <a:spLocks/>
          </p:cNvSpPr>
          <p:nvPr/>
        </p:nvSpPr>
        <p:spPr bwMode="auto">
          <a:xfrm>
            <a:off x="0" y="-5320"/>
            <a:ext cx="9144000" cy="6964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Shelter Cost Inflation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Was at 3.25% for years. Is now 3.6% but still falling </a:t>
            </a:r>
          </a:p>
        </p:txBody>
      </p:sp>
      <p:pic>
        <p:nvPicPr>
          <p:cNvPr id="2" name="Picture 1">
            <a:extLst>
              <a:ext uri="{FF2B5EF4-FFF2-40B4-BE49-F238E27FC236}">
                <a16:creationId xmlns:a16="http://schemas.microsoft.com/office/drawing/2014/main" id="{152800B3-D29F-F57A-69F2-9411518B5480}"/>
              </a:ext>
            </a:extLst>
          </p:cNvPr>
          <p:cNvPicPr>
            <a:picLocks noChangeAspect="1"/>
          </p:cNvPicPr>
          <p:nvPr/>
        </p:nvPicPr>
        <p:blipFill>
          <a:blip r:embed="rId3"/>
          <a:stretch>
            <a:fillRect/>
          </a:stretch>
        </p:blipFill>
        <p:spPr>
          <a:xfrm>
            <a:off x="0" y="1020027"/>
            <a:ext cx="9143999" cy="5211536"/>
          </a:xfrm>
          <a:prstGeom prst="rect">
            <a:avLst/>
          </a:prstGeom>
        </p:spPr>
      </p:pic>
    </p:spTree>
    <p:extLst>
      <p:ext uri="{BB962C8B-B14F-4D97-AF65-F5344CB8AC3E}">
        <p14:creationId xmlns:p14="http://schemas.microsoft.com/office/powerpoint/2010/main" val="2813709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txBox="1">
            <a:spLocks/>
          </p:cNvSpPr>
          <p:nvPr/>
        </p:nvSpPr>
        <p:spPr bwMode="auto">
          <a:xfrm>
            <a:off x="0" y="-5320"/>
            <a:ext cx="9144000" cy="6964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SF Rents Keep Slowing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It’s 3.8% and feeding inflation. But it is still steadily falling</a:t>
            </a:r>
          </a:p>
        </p:txBody>
      </p:sp>
      <p:pic>
        <p:nvPicPr>
          <p:cNvPr id="2" name="Picture 1">
            <a:extLst>
              <a:ext uri="{FF2B5EF4-FFF2-40B4-BE49-F238E27FC236}">
                <a16:creationId xmlns:a16="http://schemas.microsoft.com/office/drawing/2014/main" id="{E49755A5-66A1-B14F-9A36-E803B8B5833B}"/>
              </a:ext>
            </a:extLst>
          </p:cNvPr>
          <p:cNvPicPr>
            <a:picLocks noChangeAspect="1"/>
          </p:cNvPicPr>
          <p:nvPr/>
        </p:nvPicPr>
        <p:blipFill>
          <a:blip r:embed="rId3"/>
          <a:stretch>
            <a:fillRect/>
          </a:stretch>
        </p:blipFill>
        <p:spPr>
          <a:xfrm>
            <a:off x="-1" y="1040808"/>
            <a:ext cx="9143999" cy="5211536"/>
          </a:xfrm>
          <a:prstGeom prst="rect">
            <a:avLst/>
          </a:prstGeom>
        </p:spPr>
      </p:pic>
    </p:spTree>
    <p:extLst>
      <p:ext uri="{BB962C8B-B14F-4D97-AF65-F5344CB8AC3E}">
        <p14:creationId xmlns:p14="http://schemas.microsoft.com/office/powerpoint/2010/main" val="116480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txBox="1">
            <a:spLocks/>
          </p:cNvSpPr>
          <p:nvPr/>
        </p:nvSpPr>
        <p:spPr bwMode="auto">
          <a:xfrm>
            <a:off x="0" y="-5320"/>
            <a:ext cx="9144000" cy="69643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Rent of Primary Residence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Y-o-Y price increase are back to pre-pandemic levels</a:t>
            </a:r>
          </a:p>
        </p:txBody>
      </p:sp>
      <p:pic>
        <p:nvPicPr>
          <p:cNvPr id="2" name="Picture 1">
            <a:extLst>
              <a:ext uri="{FF2B5EF4-FFF2-40B4-BE49-F238E27FC236}">
                <a16:creationId xmlns:a16="http://schemas.microsoft.com/office/drawing/2014/main" id="{0E589AB7-C8B9-E72E-68D3-A4CA1D5D258A}"/>
              </a:ext>
            </a:extLst>
          </p:cNvPr>
          <p:cNvPicPr>
            <a:picLocks noChangeAspect="1"/>
          </p:cNvPicPr>
          <p:nvPr/>
        </p:nvPicPr>
        <p:blipFill>
          <a:blip r:embed="rId3"/>
          <a:stretch>
            <a:fillRect/>
          </a:stretch>
        </p:blipFill>
        <p:spPr>
          <a:xfrm>
            <a:off x="0" y="1051198"/>
            <a:ext cx="9144000" cy="5211536"/>
          </a:xfrm>
          <a:prstGeom prst="rect">
            <a:avLst/>
          </a:prstGeom>
        </p:spPr>
      </p:pic>
    </p:spTree>
    <p:extLst>
      <p:ext uri="{BB962C8B-B14F-4D97-AF65-F5344CB8AC3E}">
        <p14:creationId xmlns:p14="http://schemas.microsoft.com/office/powerpoint/2010/main" val="3348327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198124" y="0"/>
            <a:ext cx="8839196" cy="680936"/>
          </a:xfrm>
        </p:spPr>
        <p:txBody>
          <a:bodyPr>
            <a:noAutofit/>
          </a:bodyPr>
          <a:lstStyle/>
          <a:p>
            <a:pPr algn="ctr"/>
            <a:r>
              <a:rPr lang="en-US" b="1" dirty="0">
                <a:solidFill>
                  <a:srgbClr val="00B050"/>
                </a:solidFill>
                <a:latin typeface="Arial" pitchFamily="34" charset="0"/>
                <a:cs typeface="Arial" pitchFamily="34" charset="0"/>
              </a:rPr>
              <a:t>Inflation Expectations were Rising</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5-year and 10-year breakeven rates </a:t>
            </a:r>
            <a:endParaRPr lang="en-US" sz="1600" dirty="0">
              <a:solidFill>
                <a:srgbClr val="00B050"/>
              </a:solidFill>
            </a:endParaRPr>
          </a:p>
        </p:txBody>
      </p:sp>
      <p:pic>
        <p:nvPicPr>
          <p:cNvPr id="2" name="Picture 1">
            <a:extLst>
              <a:ext uri="{FF2B5EF4-FFF2-40B4-BE49-F238E27FC236}">
                <a16:creationId xmlns:a16="http://schemas.microsoft.com/office/drawing/2014/main" id="{A99D4479-6D26-9725-FE15-B57C08474996}"/>
              </a:ext>
            </a:extLst>
          </p:cNvPr>
          <p:cNvPicPr>
            <a:picLocks noChangeAspect="1"/>
          </p:cNvPicPr>
          <p:nvPr/>
        </p:nvPicPr>
        <p:blipFill>
          <a:blip r:embed="rId3"/>
          <a:stretch>
            <a:fillRect/>
          </a:stretch>
        </p:blipFill>
        <p:spPr>
          <a:xfrm>
            <a:off x="0" y="1061590"/>
            <a:ext cx="9144000" cy="5211536"/>
          </a:xfrm>
          <a:prstGeom prst="rect">
            <a:avLst/>
          </a:prstGeom>
        </p:spPr>
      </p:pic>
    </p:spTree>
    <p:extLst>
      <p:ext uri="{BB962C8B-B14F-4D97-AF65-F5344CB8AC3E}">
        <p14:creationId xmlns:p14="http://schemas.microsoft.com/office/powerpoint/2010/main" val="382427030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198124" y="0"/>
            <a:ext cx="8839196" cy="680936"/>
          </a:xfrm>
        </p:spPr>
        <p:txBody>
          <a:bodyPr>
            <a:noAutofit/>
          </a:bodyPr>
          <a:lstStyle/>
          <a:p>
            <a:pPr algn="ctr"/>
            <a:r>
              <a:rPr lang="en-US" b="1" dirty="0">
                <a:solidFill>
                  <a:srgbClr val="00B050"/>
                </a:solidFill>
                <a:latin typeface="Arial" pitchFamily="34" charset="0"/>
                <a:cs typeface="Arial" pitchFamily="34" charset="0"/>
              </a:rPr>
              <a:t>Inflation Expectations are Low and Stable </a:t>
            </a:r>
            <a:br>
              <a:rPr lang="en-US" b="1" dirty="0">
                <a:solidFill>
                  <a:srgbClr val="00B050"/>
                </a:solidFill>
                <a:latin typeface="Arial" pitchFamily="34" charset="0"/>
                <a:cs typeface="Arial" pitchFamily="34" charset="0"/>
              </a:rPr>
            </a:br>
            <a:r>
              <a:rPr lang="en-US" sz="1600" dirty="0">
                <a:solidFill>
                  <a:srgbClr val="00B050"/>
                </a:solidFill>
                <a:latin typeface="Arial" pitchFamily="34" charset="0"/>
                <a:cs typeface="Arial" pitchFamily="34" charset="0"/>
              </a:rPr>
              <a:t>This gives the Fed further room to lower rates</a:t>
            </a:r>
            <a:endParaRPr lang="en-US" sz="1600" dirty="0">
              <a:solidFill>
                <a:srgbClr val="00B050"/>
              </a:solidFill>
            </a:endParaRPr>
          </a:p>
        </p:txBody>
      </p:sp>
      <p:pic>
        <p:nvPicPr>
          <p:cNvPr id="3" name="Picture 2">
            <a:extLst>
              <a:ext uri="{FF2B5EF4-FFF2-40B4-BE49-F238E27FC236}">
                <a16:creationId xmlns:a16="http://schemas.microsoft.com/office/drawing/2014/main" id="{45E9465C-97AE-7597-B8C2-8557B96E6221}"/>
              </a:ext>
            </a:extLst>
          </p:cNvPr>
          <p:cNvPicPr>
            <a:picLocks noChangeAspect="1"/>
          </p:cNvPicPr>
          <p:nvPr/>
        </p:nvPicPr>
        <p:blipFill>
          <a:blip r:embed="rId3"/>
          <a:stretch>
            <a:fillRect/>
          </a:stretch>
        </p:blipFill>
        <p:spPr>
          <a:xfrm>
            <a:off x="0" y="1082372"/>
            <a:ext cx="9144000" cy="5211536"/>
          </a:xfrm>
          <a:prstGeom prst="rect">
            <a:avLst/>
          </a:prstGeom>
        </p:spPr>
      </p:pic>
    </p:spTree>
    <p:extLst>
      <p:ext uri="{BB962C8B-B14F-4D97-AF65-F5344CB8AC3E}">
        <p14:creationId xmlns:p14="http://schemas.microsoft.com/office/powerpoint/2010/main" val="11259848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11"/>
            <a:ext cx="9143999" cy="806245"/>
          </a:xfrm>
        </p:spPr>
        <p:txBody>
          <a:bodyPr>
            <a:normAutofit fontScale="90000"/>
          </a:bodyPr>
          <a:lstStyle/>
          <a:p>
            <a:r>
              <a:rPr lang="en-US" b="1" dirty="0">
                <a:solidFill>
                  <a:srgbClr val="00B050"/>
                </a:solidFill>
                <a:latin typeface="Arial" pitchFamily="34" charset="0"/>
                <a:cs typeface="Arial" pitchFamily="34" charset="0"/>
              </a:rPr>
              <a:t>Federal Reserve Behavior</a:t>
            </a:r>
            <a:br>
              <a:rPr lang="en-US" b="1" dirty="0">
                <a:solidFill>
                  <a:srgbClr val="00B050"/>
                </a:solidFill>
                <a:latin typeface="Arial" pitchFamily="34" charset="0"/>
                <a:cs typeface="Arial" pitchFamily="34" charset="0"/>
              </a:rPr>
            </a:br>
            <a:r>
              <a:rPr lang="en-US" sz="1800" b="1" dirty="0">
                <a:solidFill>
                  <a:srgbClr val="00B050"/>
                </a:solidFill>
                <a:latin typeface="Arial" pitchFamily="34" charset="0"/>
                <a:cs typeface="Arial" pitchFamily="34" charset="0"/>
              </a:rPr>
              <a:t>Most likely scenario</a:t>
            </a:r>
            <a:br>
              <a:rPr lang="en-US" b="1" dirty="0">
                <a:solidFill>
                  <a:srgbClr val="00B050"/>
                </a:solidFill>
                <a:latin typeface="Arial" pitchFamily="34" charset="0"/>
                <a:cs typeface="Arial" pitchFamily="34" charset="0"/>
              </a:rPr>
            </a:br>
            <a:endParaRPr lang="en-US" sz="1800" dirty="0"/>
          </a:p>
        </p:txBody>
      </p:sp>
      <p:sp>
        <p:nvSpPr>
          <p:cNvPr id="3" name="Content Placeholder 2"/>
          <p:cNvSpPr>
            <a:spLocks noGrp="1"/>
          </p:cNvSpPr>
          <p:nvPr>
            <p:ph idx="1"/>
          </p:nvPr>
        </p:nvSpPr>
        <p:spPr>
          <a:xfrm>
            <a:off x="0" y="838200"/>
            <a:ext cx="9143999" cy="6019800"/>
          </a:xfrm>
        </p:spPr>
        <p:txBody>
          <a:bodyPr>
            <a:normAutofit lnSpcReduction="10000"/>
          </a:bodyPr>
          <a:lstStyle/>
          <a:p>
            <a:pPr>
              <a:lnSpc>
                <a:spcPct val="200000"/>
              </a:lnSpc>
            </a:pPr>
            <a:r>
              <a:rPr lang="en-US" sz="3700" dirty="0"/>
              <a:t>On 9/18/24 it fell 50 bps to 4.875%</a:t>
            </a:r>
          </a:p>
          <a:p>
            <a:pPr>
              <a:lnSpc>
                <a:spcPct val="200000"/>
              </a:lnSpc>
            </a:pPr>
            <a:r>
              <a:rPr lang="en-US" sz="3700" dirty="0"/>
              <a:t>On 11/7/24 it expectedly fell to 4.625% </a:t>
            </a:r>
          </a:p>
          <a:p>
            <a:pPr>
              <a:lnSpc>
                <a:spcPct val="200000"/>
              </a:lnSpc>
            </a:pPr>
            <a:r>
              <a:rPr lang="en-US" sz="3700" dirty="0"/>
              <a:t>On 12/18/24 it surprisingly fell to 4.375% </a:t>
            </a:r>
          </a:p>
          <a:p>
            <a:pPr>
              <a:lnSpc>
                <a:spcPct val="200000"/>
              </a:lnSpc>
            </a:pPr>
            <a:r>
              <a:rPr lang="en-US" sz="3700" dirty="0"/>
              <a:t>On 9/17/25 it finally fell to 4.125%!!!!!</a:t>
            </a:r>
          </a:p>
          <a:p>
            <a:pPr>
              <a:lnSpc>
                <a:spcPct val="200000"/>
              </a:lnSpc>
            </a:pPr>
            <a:r>
              <a:rPr lang="en-US" sz="3700" dirty="0"/>
              <a:t>Now it is 3.875%.  One more cut in ‘25?  </a:t>
            </a:r>
          </a:p>
          <a:p>
            <a:pPr>
              <a:lnSpc>
                <a:spcPct val="200000"/>
              </a:lnSpc>
            </a:pPr>
            <a:endParaRPr lang="en-US" sz="4000" dirty="0">
              <a:solidFill>
                <a:schemeClr val="bg1">
                  <a:lumMod val="65000"/>
                </a:schemeClr>
              </a:solidFill>
            </a:endParaRPr>
          </a:p>
        </p:txBody>
      </p:sp>
    </p:spTree>
    <p:extLst>
      <p:ext uri="{BB962C8B-B14F-4D97-AF65-F5344CB8AC3E}">
        <p14:creationId xmlns:p14="http://schemas.microsoft.com/office/powerpoint/2010/main" val="3234639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775" y="1098550"/>
            <a:ext cx="8514449" cy="3429000"/>
          </a:xfrm>
        </p:spPr>
        <p:txBody>
          <a:bodyPr>
            <a:normAutofit/>
          </a:bodyPr>
          <a:lstStyle/>
          <a:p>
            <a:pPr marL="0" indent="0" algn="ctr">
              <a:lnSpc>
                <a:spcPct val="100000"/>
              </a:lnSpc>
              <a:buNone/>
            </a:pPr>
            <a:r>
              <a:rPr lang="en-US" sz="8800" b="1" dirty="0">
                <a:solidFill>
                  <a:srgbClr val="00B050"/>
                </a:solidFill>
                <a:latin typeface="Arial" panose="020B0604020202020204" pitchFamily="34" charset="0"/>
                <a:cs typeface="Arial" panose="020B0604020202020204" pitchFamily="34" charset="0"/>
              </a:rPr>
              <a:t>How About Construction?</a:t>
            </a:r>
          </a:p>
          <a:p>
            <a:pPr marL="0" indent="0" algn="ctr">
              <a:lnSpc>
                <a:spcPct val="100000"/>
              </a:lnSpc>
              <a:buNone/>
            </a:pPr>
            <a:r>
              <a:rPr lang="en-US" sz="1800" b="1" dirty="0">
                <a:solidFill>
                  <a:srgbClr val="00B050"/>
                </a:solidFill>
                <a:latin typeface="Arial" panose="020B0604020202020204" pitchFamily="34" charset="0"/>
                <a:cs typeface="Arial" panose="020B0604020202020204" pitchFamily="34" charset="0"/>
              </a:rPr>
              <a:t>(It varies tremendously by location)</a:t>
            </a:r>
          </a:p>
          <a:p>
            <a:pPr marL="0" indent="0" algn="ctr">
              <a:lnSpc>
                <a:spcPct val="100000"/>
              </a:lnSpc>
              <a:buNone/>
            </a:pPr>
            <a:endParaRPr lang="en-US" sz="8800" b="1" dirty="0">
              <a:solidFill>
                <a:srgbClr val="00B050"/>
              </a:solidFill>
              <a:latin typeface="Arial" panose="020B0604020202020204" pitchFamily="34" charset="0"/>
              <a:cs typeface="Arial" panose="020B0604020202020204" pitchFamily="34" charset="0"/>
            </a:endParaRPr>
          </a:p>
        </p:txBody>
      </p:sp>
      <p:pic>
        <p:nvPicPr>
          <p:cNvPr id="4" name="Picture 4" descr="C:\Users\RF\Dropbox\GraphsandLaughs\Business Card\Graphs&amp;Laughs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38" y="5103813"/>
            <a:ext cx="4276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901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1"/>
            <a:ext cx="9144000" cy="691117"/>
          </a:xfrm>
        </p:spPr>
        <p:txBody>
          <a:bodyPr/>
          <a:lstStyle/>
          <a:p>
            <a:pPr algn="ctr"/>
            <a:r>
              <a:rPr lang="en-US" dirty="0"/>
              <a:t>Construction Activity</a:t>
            </a:r>
            <a:br>
              <a:rPr lang="en-US" dirty="0"/>
            </a:br>
            <a:r>
              <a:rPr lang="en-US" sz="1600" dirty="0"/>
              <a:t> Only public is growing</a:t>
            </a:r>
          </a:p>
        </p:txBody>
      </p:sp>
      <p:pic>
        <p:nvPicPr>
          <p:cNvPr id="3" name="Picture 2">
            <a:extLst>
              <a:ext uri="{FF2B5EF4-FFF2-40B4-BE49-F238E27FC236}">
                <a16:creationId xmlns:a16="http://schemas.microsoft.com/office/drawing/2014/main" id="{BE09B40C-CCF6-46BB-27BC-CF659CD7B986}"/>
              </a:ext>
            </a:extLst>
          </p:cNvPr>
          <p:cNvPicPr>
            <a:picLocks noChangeAspect="1"/>
          </p:cNvPicPr>
          <p:nvPr/>
        </p:nvPicPr>
        <p:blipFill>
          <a:blip r:embed="rId3"/>
          <a:stretch>
            <a:fillRect/>
          </a:stretch>
        </p:blipFill>
        <p:spPr>
          <a:xfrm>
            <a:off x="8996" y="1014761"/>
            <a:ext cx="9135004" cy="5206409"/>
          </a:xfrm>
          <a:prstGeom prst="rect">
            <a:avLst/>
          </a:prstGeom>
        </p:spPr>
      </p:pic>
    </p:spTree>
    <p:extLst>
      <p:ext uri="{BB962C8B-B14F-4D97-AF65-F5344CB8AC3E}">
        <p14:creationId xmlns:p14="http://schemas.microsoft.com/office/powerpoint/2010/main" val="402567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99545" y="5880"/>
            <a:ext cx="8544910" cy="6547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rPr>
              <a:t>Used Cars Prices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rPr>
              <a:t>They are now rising. Peak was 12/21 at 257.7. Prices are down almost 20%</a:t>
            </a:r>
            <a:endParaRPr kumimoji="0" lang="en-US" sz="1600" b="1" i="0" u="none" strike="noStrike" kern="0" cap="none" spc="0" normalizeH="0" baseline="0" noProof="0" dirty="0">
              <a:ln>
                <a:noFill/>
              </a:ln>
              <a:solidFill>
                <a:srgbClr val="00B050"/>
              </a:solidFill>
              <a:effectLst/>
              <a:uLnTx/>
              <a:uFillTx/>
              <a:latin typeface="Arial"/>
              <a:ea typeface="ＭＳ Ｐゴシック"/>
              <a:cs typeface="+mj-cs"/>
            </a:endParaRPr>
          </a:p>
        </p:txBody>
      </p:sp>
      <p:sp>
        <p:nvSpPr>
          <p:cNvPr id="2" name="AutoShape 2">
            <a:extLst>
              <a:ext uri="{FF2B5EF4-FFF2-40B4-BE49-F238E27FC236}">
                <a16:creationId xmlns:a16="http://schemas.microsoft.com/office/drawing/2014/main" id="{AD9313E6-B2E2-56BC-F468-B25987A60E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 name="AutoShape 4">
            <a:extLst>
              <a:ext uri="{FF2B5EF4-FFF2-40B4-BE49-F238E27FC236}">
                <a16:creationId xmlns:a16="http://schemas.microsoft.com/office/drawing/2014/main" id="{D1522FD1-0886-358B-0411-35D931FC3B1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utoShape 2">
            <a:extLst>
              <a:ext uri="{FF2B5EF4-FFF2-40B4-BE49-F238E27FC236}">
                <a16:creationId xmlns:a16="http://schemas.microsoft.com/office/drawing/2014/main" id="{7FC9333E-8172-75EB-6B08-4AF41E26B718}"/>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6" name="AutoShape 2">
            <a:extLst>
              <a:ext uri="{FF2B5EF4-FFF2-40B4-BE49-F238E27FC236}">
                <a16:creationId xmlns:a16="http://schemas.microsoft.com/office/drawing/2014/main" id="{12FD65FA-8FEB-64C5-19AA-4892820D6579}"/>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5" name="AutoShape 2">
            <a:extLst>
              <a:ext uri="{FF2B5EF4-FFF2-40B4-BE49-F238E27FC236}">
                <a16:creationId xmlns:a16="http://schemas.microsoft.com/office/drawing/2014/main" id="{E2C26141-2C25-A5ED-EE8C-520446C13F23}"/>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8" name="AutoShape 2">
            <a:extLst>
              <a:ext uri="{FF2B5EF4-FFF2-40B4-BE49-F238E27FC236}">
                <a16:creationId xmlns:a16="http://schemas.microsoft.com/office/drawing/2014/main" id="{FDBA5030-B7E4-6ACC-8112-954EC46F1169}"/>
              </a:ext>
            </a:extLst>
          </p:cNvPr>
          <p:cNvSpPr>
            <a:spLocks noChangeAspect="1" noChangeArrowheads="1"/>
          </p:cNvSpPr>
          <p:nvPr/>
        </p:nvSpPr>
        <p:spPr bwMode="auto">
          <a:xfrm>
            <a:off x="5181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0" name="AutoShape 2">
            <a:extLst>
              <a:ext uri="{FF2B5EF4-FFF2-40B4-BE49-F238E27FC236}">
                <a16:creationId xmlns:a16="http://schemas.microsoft.com/office/drawing/2014/main" id="{37675E0D-1F93-6EDE-2800-CECAE8C934F0}"/>
              </a:ext>
            </a:extLst>
          </p:cNvPr>
          <p:cNvSpPr>
            <a:spLocks noChangeAspect="1" noChangeArrowheads="1"/>
          </p:cNvSpPr>
          <p:nvPr/>
        </p:nvSpPr>
        <p:spPr bwMode="auto">
          <a:xfrm>
            <a:off x="5334000" y="419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9" name="AutoShape 2">
            <a:extLst>
              <a:ext uri="{FF2B5EF4-FFF2-40B4-BE49-F238E27FC236}">
                <a16:creationId xmlns:a16="http://schemas.microsoft.com/office/drawing/2014/main" id="{AC22FD03-A271-EB91-7C0F-45A9C380C26C}"/>
              </a:ext>
            </a:extLst>
          </p:cNvPr>
          <p:cNvSpPr>
            <a:spLocks noChangeAspect="1" noChangeArrowheads="1"/>
          </p:cNvSpPr>
          <p:nvPr/>
        </p:nvSpPr>
        <p:spPr bwMode="auto">
          <a:xfrm>
            <a:off x="5486400" y="434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2" name="AutoShape 2">
            <a:extLst>
              <a:ext uri="{FF2B5EF4-FFF2-40B4-BE49-F238E27FC236}">
                <a16:creationId xmlns:a16="http://schemas.microsoft.com/office/drawing/2014/main" id="{7BECFC16-26EB-610A-2CB8-D9EA0877C32C}"/>
              </a:ext>
            </a:extLst>
          </p:cNvPr>
          <p:cNvSpPr>
            <a:spLocks noChangeAspect="1" noChangeArrowheads="1"/>
          </p:cNvSpPr>
          <p:nvPr/>
        </p:nvSpPr>
        <p:spPr bwMode="auto">
          <a:xfrm>
            <a:off x="5638800" y="4495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1" name="AutoShape 2">
            <a:extLst>
              <a:ext uri="{FF2B5EF4-FFF2-40B4-BE49-F238E27FC236}">
                <a16:creationId xmlns:a16="http://schemas.microsoft.com/office/drawing/2014/main" id="{2D2B9D2D-8DD7-1CCA-5AB6-9A835B277B6D}"/>
              </a:ext>
            </a:extLst>
          </p:cNvPr>
          <p:cNvSpPr>
            <a:spLocks noChangeAspect="1" noChangeArrowheads="1"/>
          </p:cNvSpPr>
          <p:nvPr/>
        </p:nvSpPr>
        <p:spPr bwMode="auto">
          <a:xfrm>
            <a:off x="5791200" y="4648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3" name="AutoShape 2">
            <a:extLst>
              <a:ext uri="{FF2B5EF4-FFF2-40B4-BE49-F238E27FC236}">
                <a16:creationId xmlns:a16="http://schemas.microsoft.com/office/drawing/2014/main" id="{48BE6991-8D08-0D98-7C89-8A5492DFF47E}"/>
              </a:ext>
            </a:extLst>
          </p:cNvPr>
          <p:cNvSpPr>
            <a:spLocks noChangeAspect="1" noChangeArrowheads="1"/>
          </p:cNvSpPr>
          <p:nvPr/>
        </p:nvSpPr>
        <p:spPr bwMode="auto">
          <a:xfrm>
            <a:off x="5943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15" name="AutoShape 2">
            <a:extLst>
              <a:ext uri="{FF2B5EF4-FFF2-40B4-BE49-F238E27FC236}">
                <a16:creationId xmlns:a16="http://schemas.microsoft.com/office/drawing/2014/main" id="{8F4CA0A8-0B67-8A7E-C157-BC984A5C81E1}"/>
              </a:ext>
            </a:extLst>
          </p:cNvPr>
          <p:cNvSpPr>
            <a:spLocks noChangeAspect="1" noChangeArrowheads="1"/>
          </p:cNvSpPr>
          <p:nvPr/>
        </p:nvSpPr>
        <p:spPr bwMode="auto">
          <a:xfrm>
            <a:off x="6096000" y="4953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16" name="Picture 15">
            <a:extLst>
              <a:ext uri="{FF2B5EF4-FFF2-40B4-BE49-F238E27FC236}">
                <a16:creationId xmlns:a16="http://schemas.microsoft.com/office/drawing/2014/main" id="{4ECD864A-9CD7-D47C-E7ED-CCECFC2A94D2}"/>
              </a:ext>
            </a:extLst>
          </p:cNvPr>
          <p:cNvPicPr>
            <a:picLocks noChangeAspect="1"/>
          </p:cNvPicPr>
          <p:nvPr/>
        </p:nvPicPr>
        <p:blipFill>
          <a:blip r:embed="rId3"/>
          <a:stretch>
            <a:fillRect/>
          </a:stretch>
        </p:blipFill>
        <p:spPr>
          <a:xfrm>
            <a:off x="0" y="1011326"/>
            <a:ext cx="9144000" cy="5140147"/>
          </a:xfrm>
          <a:prstGeom prst="rect">
            <a:avLst/>
          </a:prstGeom>
        </p:spPr>
      </p:pic>
    </p:spTree>
    <p:extLst>
      <p:ext uri="{BB962C8B-B14F-4D97-AF65-F5344CB8AC3E}">
        <p14:creationId xmlns:p14="http://schemas.microsoft.com/office/powerpoint/2010/main" val="108524519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2002" y="0"/>
            <a:ext cx="9144000" cy="711200"/>
          </a:xfrm>
        </p:spPr>
        <p:txBody>
          <a:bodyPr/>
          <a:lstStyle/>
          <a:p>
            <a:pPr algn="ctr"/>
            <a:r>
              <a:rPr lang="en-US" dirty="0"/>
              <a:t>Public, Private Non-Res, and Private-Res Const </a:t>
            </a:r>
            <a:br>
              <a:rPr lang="en-US" dirty="0"/>
            </a:br>
            <a:r>
              <a:rPr lang="en-US" sz="1600" dirty="0"/>
              <a:t>Residential is down 5.3%, non-res is down 3.7%, and public is up 3.4%. Weak</a:t>
            </a:r>
          </a:p>
        </p:txBody>
      </p:sp>
      <p:pic>
        <p:nvPicPr>
          <p:cNvPr id="3" name="Picture 2">
            <a:extLst>
              <a:ext uri="{FF2B5EF4-FFF2-40B4-BE49-F238E27FC236}">
                <a16:creationId xmlns:a16="http://schemas.microsoft.com/office/drawing/2014/main" id="{FBC40553-E4F2-F603-2A4E-3939F65C0FC8}"/>
              </a:ext>
            </a:extLst>
          </p:cNvPr>
          <p:cNvPicPr>
            <a:picLocks noChangeAspect="1"/>
          </p:cNvPicPr>
          <p:nvPr/>
        </p:nvPicPr>
        <p:blipFill>
          <a:blip r:embed="rId3"/>
          <a:stretch>
            <a:fillRect/>
          </a:stretch>
        </p:blipFill>
        <p:spPr>
          <a:xfrm>
            <a:off x="12002" y="1139139"/>
            <a:ext cx="9131998" cy="5204696"/>
          </a:xfrm>
          <a:prstGeom prst="rect">
            <a:avLst/>
          </a:prstGeom>
        </p:spPr>
      </p:pic>
    </p:spTree>
    <p:extLst>
      <p:ext uri="{BB962C8B-B14F-4D97-AF65-F5344CB8AC3E}">
        <p14:creationId xmlns:p14="http://schemas.microsoft.com/office/powerpoint/2010/main" val="1278082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9143999" cy="691118"/>
          </a:xfrm>
        </p:spPr>
        <p:txBody>
          <a:bodyPr/>
          <a:lstStyle/>
          <a:p>
            <a:pPr algn="ctr"/>
            <a:r>
              <a:rPr lang="en-US" dirty="0"/>
              <a:t>Public Construction Activity</a:t>
            </a:r>
            <a:br>
              <a:rPr lang="en-US" dirty="0"/>
            </a:br>
            <a:r>
              <a:rPr lang="en-US" sz="1600" dirty="0"/>
              <a:t>All sectors are flat to increasing </a:t>
            </a:r>
          </a:p>
        </p:txBody>
      </p:sp>
      <p:sp>
        <p:nvSpPr>
          <p:cNvPr id="4" name="Down Arrow 5">
            <a:extLst>
              <a:ext uri="{FF2B5EF4-FFF2-40B4-BE49-F238E27FC236}">
                <a16:creationId xmlns:a16="http://schemas.microsoft.com/office/drawing/2014/main" id="{005F2943-B7EB-4209-9EB5-D570A765E395}"/>
              </a:ext>
            </a:extLst>
          </p:cNvPr>
          <p:cNvSpPr/>
          <p:nvPr/>
        </p:nvSpPr>
        <p:spPr bwMode="auto">
          <a:xfrm>
            <a:off x="7772400" y="2057400"/>
            <a:ext cx="304800" cy="56529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3" name="Picture 2">
            <a:extLst>
              <a:ext uri="{FF2B5EF4-FFF2-40B4-BE49-F238E27FC236}">
                <a16:creationId xmlns:a16="http://schemas.microsoft.com/office/drawing/2014/main" id="{AEDDF191-E945-A7CE-BFA3-124137EC40A9}"/>
              </a:ext>
            </a:extLst>
          </p:cNvPr>
          <p:cNvPicPr>
            <a:picLocks noChangeAspect="1"/>
          </p:cNvPicPr>
          <p:nvPr/>
        </p:nvPicPr>
        <p:blipFill>
          <a:blip r:embed="rId3"/>
          <a:stretch>
            <a:fillRect/>
          </a:stretch>
        </p:blipFill>
        <p:spPr>
          <a:xfrm>
            <a:off x="0" y="1054239"/>
            <a:ext cx="9143998" cy="5211535"/>
          </a:xfrm>
          <a:prstGeom prst="rect">
            <a:avLst/>
          </a:prstGeom>
        </p:spPr>
      </p:pic>
    </p:spTree>
    <p:extLst>
      <p:ext uri="{BB962C8B-B14F-4D97-AF65-F5344CB8AC3E}">
        <p14:creationId xmlns:p14="http://schemas.microsoft.com/office/powerpoint/2010/main" val="3132885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BC01ABAC-D96B-44F1-80E8-E5FDE8D1EAC5}"/>
              </a:ext>
            </a:extLst>
          </p:cNvPr>
          <p:cNvSpPr/>
          <p:nvPr/>
        </p:nvSpPr>
        <p:spPr bwMode="auto">
          <a:xfrm>
            <a:off x="7336453" y="4680948"/>
            <a:ext cx="293108" cy="545663"/>
          </a:xfrm>
          <a:prstGeom prst="downArrow">
            <a:avLst/>
          </a:prstGeom>
          <a:solidFill>
            <a:srgbClr val="CE7B0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663">
                  <a:lumMod val="75000"/>
                  <a:lumOff val="25000"/>
                </a:srgbClr>
              </a:solidFill>
              <a:effectLst/>
              <a:uLnTx/>
              <a:uFillTx/>
              <a:latin typeface="Arial" charset="0"/>
              <a:ea typeface="ＭＳ Ｐゴシック" charset="-128"/>
            </a:endParaRPr>
          </a:p>
        </p:txBody>
      </p:sp>
      <p:sp>
        <p:nvSpPr>
          <p:cNvPr id="5" name="Down Arrow 6">
            <a:extLst>
              <a:ext uri="{FF2B5EF4-FFF2-40B4-BE49-F238E27FC236}">
                <a16:creationId xmlns:a16="http://schemas.microsoft.com/office/drawing/2014/main" id="{1497A732-B297-469E-9FFE-CFF702F62259}"/>
              </a:ext>
            </a:extLst>
          </p:cNvPr>
          <p:cNvSpPr/>
          <p:nvPr/>
        </p:nvSpPr>
        <p:spPr bwMode="auto">
          <a:xfrm>
            <a:off x="6278394" y="3880534"/>
            <a:ext cx="293108" cy="545663"/>
          </a:xfrm>
          <a:prstGeom prst="downArrow">
            <a:avLst/>
          </a:prstGeom>
          <a:solidFill>
            <a:schemeClr val="bg2">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663">
                  <a:lumMod val="75000"/>
                  <a:lumOff val="25000"/>
                </a:srgbClr>
              </a:solidFill>
              <a:effectLst/>
              <a:uLnTx/>
              <a:uFillTx/>
              <a:latin typeface="Arial" charset="0"/>
              <a:ea typeface="ＭＳ Ｐゴシック" charset="-128"/>
            </a:endParaRPr>
          </a:p>
        </p:txBody>
      </p:sp>
      <p:sp>
        <p:nvSpPr>
          <p:cNvPr id="6" name="Down Arrow 6">
            <a:extLst>
              <a:ext uri="{FF2B5EF4-FFF2-40B4-BE49-F238E27FC236}">
                <a16:creationId xmlns:a16="http://schemas.microsoft.com/office/drawing/2014/main" id="{F10523A9-3201-4D66-AD89-1B7389EBBBE4}"/>
              </a:ext>
            </a:extLst>
          </p:cNvPr>
          <p:cNvSpPr/>
          <p:nvPr/>
        </p:nvSpPr>
        <p:spPr bwMode="auto">
          <a:xfrm>
            <a:off x="6818293" y="3070711"/>
            <a:ext cx="293108" cy="545663"/>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2663">
                  <a:lumMod val="75000"/>
                  <a:lumOff val="25000"/>
                </a:srgbClr>
              </a:solidFill>
              <a:effectLst/>
              <a:uLnTx/>
              <a:uFillTx/>
              <a:latin typeface="Arial" charset="0"/>
              <a:ea typeface="ＭＳ Ｐゴシック" charset="-128"/>
            </a:endParaRPr>
          </a:p>
        </p:txBody>
      </p:sp>
      <p:sp>
        <p:nvSpPr>
          <p:cNvPr id="2" name="Title 1"/>
          <p:cNvSpPr>
            <a:spLocks noGrp="1"/>
          </p:cNvSpPr>
          <p:nvPr>
            <p:ph type="title"/>
          </p:nvPr>
        </p:nvSpPr>
        <p:spPr>
          <a:xfrm>
            <a:off x="3" y="0"/>
            <a:ext cx="9143999" cy="722376"/>
          </a:xfrm>
        </p:spPr>
        <p:txBody>
          <a:bodyPr/>
          <a:lstStyle/>
          <a:p>
            <a:pPr algn="ctr"/>
            <a:r>
              <a:rPr lang="en-US" dirty="0"/>
              <a:t>Private Construction Activity </a:t>
            </a:r>
            <a:br>
              <a:rPr lang="en-US" dirty="0"/>
            </a:br>
            <a:r>
              <a:rPr lang="en-US" sz="1600" dirty="0"/>
              <a:t>Sectors are flat to down</a:t>
            </a:r>
          </a:p>
        </p:txBody>
      </p:sp>
      <p:pic>
        <p:nvPicPr>
          <p:cNvPr id="3" name="Picture 2">
            <a:extLst>
              <a:ext uri="{FF2B5EF4-FFF2-40B4-BE49-F238E27FC236}">
                <a16:creationId xmlns:a16="http://schemas.microsoft.com/office/drawing/2014/main" id="{912CF0EB-270F-D530-EBF4-ECBE590198BA}"/>
              </a:ext>
            </a:extLst>
          </p:cNvPr>
          <p:cNvPicPr>
            <a:picLocks noChangeAspect="1"/>
          </p:cNvPicPr>
          <p:nvPr/>
        </p:nvPicPr>
        <p:blipFill>
          <a:blip r:embed="rId3"/>
          <a:stretch>
            <a:fillRect/>
          </a:stretch>
        </p:blipFill>
        <p:spPr>
          <a:xfrm>
            <a:off x="-1" y="1010606"/>
            <a:ext cx="9143999" cy="5211536"/>
          </a:xfrm>
          <a:prstGeom prst="rect">
            <a:avLst/>
          </a:prstGeom>
        </p:spPr>
      </p:pic>
    </p:spTree>
    <p:extLst>
      <p:ext uri="{BB962C8B-B14F-4D97-AF65-F5344CB8AC3E}">
        <p14:creationId xmlns:p14="http://schemas.microsoft.com/office/powerpoint/2010/main" val="3188821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691116"/>
          </a:xfrm>
        </p:spPr>
        <p:txBody>
          <a:bodyPr/>
          <a:lstStyle/>
          <a:p>
            <a:pPr algn="ctr"/>
            <a:r>
              <a:rPr lang="en-US" dirty="0"/>
              <a:t>Other Construction Groups Diverge  </a:t>
            </a:r>
            <a:br>
              <a:rPr lang="en-US" dirty="0"/>
            </a:br>
            <a:r>
              <a:rPr lang="en-US" sz="1600" dirty="0"/>
              <a:t> Manufacturing has been exceptional. Communication is weakest</a:t>
            </a:r>
          </a:p>
        </p:txBody>
      </p:sp>
      <p:pic>
        <p:nvPicPr>
          <p:cNvPr id="3" name="FRED Graph Chart" descr="FRED Graph">
            <a:hlinkClick r:id="rId3" tooltip="View this chart in your browser. "/>
            <a:extLst>
              <a:ext uri="{FF2B5EF4-FFF2-40B4-BE49-F238E27FC236}">
                <a16:creationId xmlns:a16="http://schemas.microsoft.com/office/drawing/2014/main" id="{1C183163-38BC-8F19-41FF-07CDF7D6C5AD}"/>
              </a:ext>
            </a:extLst>
          </p:cNvPr>
          <p:cNvPicPr>
            <a:picLocks noChangeAspect="1"/>
          </p:cNvPicPr>
          <p:nvPr/>
        </p:nvPicPr>
        <p:blipFill>
          <a:blip r:embed="rId4"/>
          <a:stretch>
            <a:fillRect/>
          </a:stretch>
        </p:blipFill>
        <p:spPr>
          <a:xfrm>
            <a:off x="0" y="691118"/>
            <a:ext cx="9143998" cy="6166882"/>
          </a:xfrm>
          <a:prstGeom prst="rect">
            <a:avLst/>
          </a:prstGeom>
        </p:spPr>
      </p:pic>
    </p:spTree>
    <p:extLst>
      <p:ext uri="{BB962C8B-B14F-4D97-AF65-F5344CB8AC3E}">
        <p14:creationId xmlns:p14="http://schemas.microsoft.com/office/powerpoint/2010/main" val="4065749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81291"/>
          </a:xfrm>
        </p:spPr>
        <p:txBody>
          <a:bodyPr/>
          <a:lstStyle/>
          <a:p>
            <a:pPr algn="ctr"/>
            <a:r>
              <a:rPr lang="en-US" dirty="0"/>
              <a:t>Nonresidential Construction Activity</a:t>
            </a:r>
            <a:br>
              <a:rPr lang="en-US" dirty="0"/>
            </a:br>
            <a:r>
              <a:rPr lang="en-US" sz="1600" dirty="0"/>
              <a:t>It peaked in December 2023</a:t>
            </a:r>
          </a:p>
        </p:txBody>
      </p:sp>
      <p:pic>
        <p:nvPicPr>
          <p:cNvPr id="4" name="Picture 3">
            <a:extLst>
              <a:ext uri="{FF2B5EF4-FFF2-40B4-BE49-F238E27FC236}">
                <a16:creationId xmlns:a16="http://schemas.microsoft.com/office/drawing/2014/main" id="{C7288ED2-3E19-1C80-A60D-437610A4F233}"/>
              </a:ext>
            </a:extLst>
          </p:cNvPr>
          <p:cNvPicPr>
            <a:picLocks noChangeAspect="1"/>
          </p:cNvPicPr>
          <p:nvPr/>
        </p:nvPicPr>
        <p:blipFill>
          <a:blip r:embed="rId3"/>
          <a:stretch>
            <a:fillRect/>
          </a:stretch>
        </p:blipFill>
        <p:spPr>
          <a:xfrm>
            <a:off x="0" y="780239"/>
            <a:ext cx="9144000" cy="5695462"/>
          </a:xfrm>
          <a:prstGeom prst="rect">
            <a:avLst/>
          </a:prstGeom>
        </p:spPr>
      </p:pic>
    </p:spTree>
    <p:extLst>
      <p:ext uri="{BB962C8B-B14F-4D97-AF65-F5344CB8AC3E}">
        <p14:creationId xmlns:p14="http://schemas.microsoft.com/office/powerpoint/2010/main" val="1991186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81291"/>
          </a:xfrm>
        </p:spPr>
        <p:txBody>
          <a:bodyPr/>
          <a:lstStyle/>
          <a:p>
            <a:pPr algn="ctr"/>
            <a:r>
              <a:rPr lang="en-US" dirty="0"/>
              <a:t>Nonresidential Construction Activity</a:t>
            </a:r>
            <a:br>
              <a:rPr lang="en-US" dirty="0"/>
            </a:br>
            <a:r>
              <a:rPr lang="en-US" sz="1600" dirty="0"/>
              <a:t>It is down Y-o-Y and M-o-M </a:t>
            </a:r>
          </a:p>
        </p:txBody>
      </p:sp>
      <p:pic>
        <p:nvPicPr>
          <p:cNvPr id="4" name="Picture 3">
            <a:extLst>
              <a:ext uri="{FF2B5EF4-FFF2-40B4-BE49-F238E27FC236}">
                <a16:creationId xmlns:a16="http://schemas.microsoft.com/office/drawing/2014/main" id="{275D2E52-A055-3EF2-2BAE-07D29027A3EB}"/>
              </a:ext>
            </a:extLst>
          </p:cNvPr>
          <p:cNvPicPr>
            <a:picLocks noChangeAspect="1"/>
          </p:cNvPicPr>
          <p:nvPr/>
        </p:nvPicPr>
        <p:blipFill>
          <a:blip r:embed="rId3"/>
          <a:stretch>
            <a:fillRect/>
          </a:stretch>
        </p:blipFill>
        <p:spPr>
          <a:xfrm>
            <a:off x="-1" y="783259"/>
            <a:ext cx="9143999" cy="5851769"/>
          </a:xfrm>
          <a:prstGeom prst="rect">
            <a:avLst/>
          </a:prstGeom>
        </p:spPr>
      </p:pic>
    </p:spTree>
    <p:extLst>
      <p:ext uri="{BB962C8B-B14F-4D97-AF65-F5344CB8AC3E}">
        <p14:creationId xmlns:p14="http://schemas.microsoft.com/office/powerpoint/2010/main" val="2259174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81291"/>
          </a:xfrm>
        </p:spPr>
        <p:txBody>
          <a:bodyPr/>
          <a:lstStyle/>
          <a:p>
            <a:pPr algn="ctr"/>
            <a:r>
              <a:rPr lang="en-US" dirty="0"/>
              <a:t>Construction Activity</a:t>
            </a:r>
            <a:br>
              <a:rPr lang="en-US" dirty="0"/>
            </a:br>
            <a:r>
              <a:rPr lang="en-US" sz="1600" dirty="0"/>
              <a:t>High rates, labor shortages, high input costs, and fear of tariffs and deportation hurt </a:t>
            </a:r>
          </a:p>
        </p:txBody>
      </p:sp>
      <p:pic>
        <p:nvPicPr>
          <p:cNvPr id="6" name="Picture 5">
            <a:extLst>
              <a:ext uri="{FF2B5EF4-FFF2-40B4-BE49-F238E27FC236}">
                <a16:creationId xmlns:a16="http://schemas.microsoft.com/office/drawing/2014/main" id="{4AA3137F-A96A-7F7C-BE98-9CA7966E27FF}"/>
              </a:ext>
            </a:extLst>
          </p:cNvPr>
          <p:cNvPicPr>
            <a:picLocks noChangeAspect="1"/>
          </p:cNvPicPr>
          <p:nvPr/>
        </p:nvPicPr>
        <p:blipFill>
          <a:blip r:embed="rId3"/>
          <a:stretch>
            <a:fillRect/>
          </a:stretch>
        </p:blipFill>
        <p:spPr>
          <a:xfrm>
            <a:off x="0" y="2031301"/>
            <a:ext cx="6488449" cy="3377288"/>
          </a:xfrm>
          <a:prstGeom prst="rect">
            <a:avLst/>
          </a:prstGeom>
        </p:spPr>
      </p:pic>
      <p:pic>
        <p:nvPicPr>
          <p:cNvPr id="3" name="Picture 2">
            <a:extLst>
              <a:ext uri="{FF2B5EF4-FFF2-40B4-BE49-F238E27FC236}">
                <a16:creationId xmlns:a16="http://schemas.microsoft.com/office/drawing/2014/main" id="{8E3BB553-CE8E-CD1A-0549-B4E139BE6169}"/>
              </a:ext>
            </a:extLst>
          </p:cNvPr>
          <p:cNvPicPr>
            <a:picLocks noChangeAspect="1"/>
          </p:cNvPicPr>
          <p:nvPr/>
        </p:nvPicPr>
        <p:blipFill>
          <a:blip r:embed="rId4"/>
          <a:stretch>
            <a:fillRect/>
          </a:stretch>
        </p:blipFill>
        <p:spPr>
          <a:xfrm>
            <a:off x="5334690" y="1818409"/>
            <a:ext cx="3822338" cy="1989556"/>
          </a:xfrm>
          <a:prstGeom prst="rect">
            <a:avLst/>
          </a:prstGeom>
        </p:spPr>
      </p:pic>
      <p:pic>
        <p:nvPicPr>
          <p:cNvPr id="5" name="Picture 4">
            <a:extLst>
              <a:ext uri="{FF2B5EF4-FFF2-40B4-BE49-F238E27FC236}">
                <a16:creationId xmlns:a16="http://schemas.microsoft.com/office/drawing/2014/main" id="{47AD6E1D-5CE0-A539-50F7-5F343168A9C7}"/>
              </a:ext>
            </a:extLst>
          </p:cNvPr>
          <p:cNvPicPr>
            <a:picLocks noChangeAspect="1"/>
          </p:cNvPicPr>
          <p:nvPr/>
        </p:nvPicPr>
        <p:blipFill>
          <a:blip r:embed="rId5"/>
          <a:stretch>
            <a:fillRect/>
          </a:stretch>
        </p:blipFill>
        <p:spPr>
          <a:xfrm>
            <a:off x="5321662" y="3819205"/>
            <a:ext cx="3822337" cy="1989556"/>
          </a:xfrm>
          <a:prstGeom prst="rect">
            <a:avLst/>
          </a:prstGeom>
        </p:spPr>
      </p:pic>
    </p:spTree>
    <p:extLst>
      <p:ext uri="{BB962C8B-B14F-4D97-AF65-F5344CB8AC3E}">
        <p14:creationId xmlns:p14="http://schemas.microsoft.com/office/powerpoint/2010/main" val="452152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88177"/>
          </a:xfrm>
        </p:spPr>
        <p:txBody>
          <a:bodyPr/>
          <a:lstStyle/>
          <a:p>
            <a:pPr algn="ctr"/>
            <a:r>
              <a:rPr lang="en-US" dirty="0"/>
              <a:t>Look at E-Commerce! </a:t>
            </a:r>
            <a:br>
              <a:rPr lang="en-US" dirty="0"/>
            </a:br>
            <a:r>
              <a:rPr lang="en-US" sz="1600" dirty="0"/>
              <a:t>E-commerce sales grow at about 5%/year. Think warehouses!!!!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24" y="9996488"/>
            <a:ext cx="1719138" cy="1138929"/>
          </a:xfrm>
          <a:prstGeom prst="rect">
            <a:avLst/>
          </a:prstGeom>
        </p:spPr>
      </p:pic>
      <p:pic>
        <p:nvPicPr>
          <p:cNvPr id="6" name="Picture 5">
            <a:extLst>
              <a:ext uri="{FF2B5EF4-FFF2-40B4-BE49-F238E27FC236}">
                <a16:creationId xmlns:a16="http://schemas.microsoft.com/office/drawing/2014/main" id="{3519B5A6-83EC-6F4E-FC15-6FEA55C199F5}"/>
              </a:ext>
            </a:extLst>
          </p:cNvPr>
          <p:cNvPicPr>
            <a:picLocks noChangeAspect="1"/>
          </p:cNvPicPr>
          <p:nvPr/>
        </p:nvPicPr>
        <p:blipFill>
          <a:blip r:embed="rId4"/>
          <a:stretch>
            <a:fillRect/>
          </a:stretch>
        </p:blipFill>
        <p:spPr>
          <a:xfrm>
            <a:off x="0" y="967747"/>
            <a:ext cx="9144000" cy="5211536"/>
          </a:xfrm>
          <a:prstGeom prst="rect">
            <a:avLst/>
          </a:prstGeom>
        </p:spPr>
      </p:pic>
      <p:pic>
        <p:nvPicPr>
          <p:cNvPr id="7" name="Picture 6">
            <a:extLst>
              <a:ext uri="{FF2B5EF4-FFF2-40B4-BE49-F238E27FC236}">
                <a16:creationId xmlns:a16="http://schemas.microsoft.com/office/drawing/2014/main" id="{27A29187-4E96-52E9-99B6-19F2E8228B76}"/>
              </a:ext>
            </a:extLst>
          </p:cNvPr>
          <p:cNvPicPr>
            <a:picLocks noChangeAspect="1"/>
          </p:cNvPicPr>
          <p:nvPr/>
        </p:nvPicPr>
        <p:blipFill>
          <a:blip r:embed="rId5"/>
          <a:stretch>
            <a:fillRect/>
          </a:stretch>
        </p:blipFill>
        <p:spPr>
          <a:xfrm>
            <a:off x="1356080" y="1606987"/>
            <a:ext cx="4419700" cy="2518966"/>
          </a:xfrm>
          <a:prstGeom prst="rect">
            <a:avLst/>
          </a:prstGeom>
        </p:spPr>
      </p:pic>
    </p:spTree>
    <p:extLst>
      <p:ext uri="{BB962C8B-B14F-4D97-AF65-F5344CB8AC3E}">
        <p14:creationId xmlns:p14="http://schemas.microsoft.com/office/powerpoint/2010/main" val="3222492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2"/>
            <a:ext cx="9143999" cy="688177"/>
          </a:xfrm>
        </p:spPr>
        <p:txBody>
          <a:bodyPr/>
          <a:lstStyle/>
          <a:p>
            <a:pPr algn="ctr"/>
            <a:r>
              <a:rPr lang="en-US" dirty="0"/>
              <a:t>E-Commerce is Getting Large </a:t>
            </a:r>
            <a:br>
              <a:rPr lang="en-US" dirty="0"/>
            </a:br>
            <a:r>
              <a:rPr lang="en-US" sz="1600" dirty="0"/>
              <a:t>E-commerce sales are 16.3% of all sales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24" y="9996488"/>
            <a:ext cx="1719138" cy="1138929"/>
          </a:xfrm>
          <a:prstGeom prst="rect">
            <a:avLst/>
          </a:prstGeom>
        </p:spPr>
      </p:pic>
      <p:pic>
        <p:nvPicPr>
          <p:cNvPr id="5" name="Picture 4">
            <a:extLst>
              <a:ext uri="{FF2B5EF4-FFF2-40B4-BE49-F238E27FC236}">
                <a16:creationId xmlns:a16="http://schemas.microsoft.com/office/drawing/2014/main" id="{B6E4A42C-1F40-083E-22DF-7C732520CE71}"/>
              </a:ext>
            </a:extLst>
          </p:cNvPr>
          <p:cNvPicPr>
            <a:picLocks noChangeAspect="1"/>
          </p:cNvPicPr>
          <p:nvPr/>
        </p:nvPicPr>
        <p:blipFill>
          <a:blip r:embed="rId4"/>
          <a:stretch>
            <a:fillRect/>
          </a:stretch>
        </p:blipFill>
        <p:spPr>
          <a:xfrm>
            <a:off x="1" y="976182"/>
            <a:ext cx="9143999" cy="5211536"/>
          </a:xfrm>
          <a:prstGeom prst="rect">
            <a:avLst/>
          </a:prstGeom>
        </p:spPr>
      </p:pic>
    </p:spTree>
    <p:extLst>
      <p:ext uri="{BB962C8B-B14F-4D97-AF65-F5344CB8AC3E}">
        <p14:creationId xmlns:p14="http://schemas.microsoft.com/office/powerpoint/2010/main" val="20984194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0"/>
            <a:ext cx="9143999" cy="668588"/>
          </a:xfrm>
        </p:spPr>
        <p:txBody>
          <a:bodyPr/>
          <a:lstStyle/>
          <a:p>
            <a:pPr algn="ctr"/>
            <a:r>
              <a:rPr lang="en-US" dirty="0"/>
              <a:t>Office Vacancy Rates </a:t>
            </a:r>
            <a:br>
              <a:rPr lang="en-US" dirty="0"/>
            </a:br>
            <a:r>
              <a:rPr lang="en-US" sz="1600" dirty="0"/>
              <a:t>20.7% is a new high. Demand is strong for Class A space  </a:t>
            </a:r>
          </a:p>
        </p:txBody>
      </p:sp>
      <p:pic>
        <p:nvPicPr>
          <p:cNvPr id="4" name="Picture 3">
            <a:extLst>
              <a:ext uri="{FF2B5EF4-FFF2-40B4-BE49-F238E27FC236}">
                <a16:creationId xmlns:a16="http://schemas.microsoft.com/office/drawing/2014/main" id="{44CF3952-F239-F48B-91B8-2B3F535E73CF}"/>
              </a:ext>
            </a:extLst>
          </p:cNvPr>
          <p:cNvPicPr>
            <a:picLocks noChangeAspect="1"/>
          </p:cNvPicPr>
          <p:nvPr/>
        </p:nvPicPr>
        <p:blipFill>
          <a:blip r:embed="rId3"/>
          <a:stretch>
            <a:fillRect/>
          </a:stretch>
        </p:blipFill>
        <p:spPr>
          <a:xfrm>
            <a:off x="0" y="884141"/>
            <a:ext cx="9144000" cy="5892606"/>
          </a:xfrm>
          <a:prstGeom prst="rect">
            <a:avLst/>
          </a:prstGeom>
        </p:spPr>
      </p:pic>
    </p:spTree>
    <p:extLst>
      <p:ext uri="{BB962C8B-B14F-4D97-AF65-F5344CB8AC3E}">
        <p14:creationId xmlns:p14="http://schemas.microsoft.com/office/powerpoint/2010/main" val="279387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81291"/>
          </a:xfrm>
        </p:spPr>
        <p:txBody>
          <a:bodyPr/>
          <a:lstStyle/>
          <a:p>
            <a:pPr algn="ctr"/>
            <a:r>
              <a:rPr lang="en-US" dirty="0"/>
              <a:t>Nonresidential Construction Activity</a:t>
            </a:r>
            <a:br>
              <a:rPr lang="en-US" dirty="0"/>
            </a:br>
            <a:r>
              <a:rPr lang="en-US" sz="1600" dirty="0"/>
              <a:t>It peaked in December 2023</a:t>
            </a:r>
          </a:p>
        </p:txBody>
      </p:sp>
      <p:pic>
        <p:nvPicPr>
          <p:cNvPr id="4" name="Picture 3">
            <a:extLst>
              <a:ext uri="{FF2B5EF4-FFF2-40B4-BE49-F238E27FC236}">
                <a16:creationId xmlns:a16="http://schemas.microsoft.com/office/drawing/2014/main" id="{C7288ED2-3E19-1C80-A60D-437610A4F233}"/>
              </a:ext>
            </a:extLst>
          </p:cNvPr>
          <p:cNvPicPr>
            <a:picLocks noChangeAspect="1"/>
          </p:cNvPicPr>
          <p:nvPr/>
        </p:nvPicPr>
        <p:blipFill>
          <a:blip r:embed="rId3"/>
          <a:stretch>
            <a:fillRect/>
          </a:stretch>
        </p:blipFill>
        <p:spPr>
          <a:xfrm>
            <a:off x="0" y="780239"/>
            <a:ext cx="9144000" cy="5695462"/>
          </a:xfrm>
          <a:prstGeom prst="rect">
            <a:avLst/>
          </a:prstGeom>
        </p:spPr>
      </p:pic>
    </p:spTree>
    <p:extLst>
      <p:ext uri="{BB962C8B-B14F-4D97-AF65-F5344CB8AC3E}">
        <p14:creationId xmlns:p14="http://schemas.microsoft.com/office/powerpoint/2010/main" val="22420437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 y="0"/>
            <a:ext cx="9143999"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Housing Inventory is Suddenly Not So Low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It’s been rising for three years. Starting to approach pre-Covid levels</a:t>
            </a:r>
            <a:endParaRPr kumimoji="0" lang="en-US" sz="1600" b="0" i="0" u="none" strike="noStrike" kern="1200" cap="none" spc="0" normalizeH="0" baseline="0" noProof="0" dirty="0">
              <a:ln>
                <a:noFill/>
              </a:ln>
              <a:solidFill>
                <a:srgbClr val="002663"/>
              </a:solidFill>
              <a:effectLst/>
              <a:uLnTx/>
              <a:uFillTx/>
              <a:latin typeface="Arial" charset="0"/>
              <a:ea typeface="ＭＳ Ｐゴシック" charset="-128"/>
            </a:endParaRPr>
          </a:p>
        </p:txBody>
      </p:sp>
      <p:pic>
        <p:nvPicPr>
          <p:cNvPr id="2" name="Picture 1">
            <a:extLst>
              <a:ext uri="{FF2B5EF4-FFF2-40B4-BE49-F238E27FC236}">
                <a16:creationId xmlns:a16="http://schemas.microsoft.com/office/drawing/2014/main" id="{79D143EC-BCAF-1FED-7A3D-08003C077CBB}"/>
              </a:ext>
            </a:extLst>
          </p:cNvPr>
          <p:cNvPicPr>
            <a:picLocks noChangeAspect="1"/>
          </p:cNvPicPr>
          <p:nvPr/>
        </p:nvPicPr>
        <p:blipFill>
          <a:blip r:embed="rId3"/>
          <a:stretch>
            <a:fillRect/>
          </a:stretch>
        </p:blipFill>
        <p:spPr>
          <a:xfrm>
            <a:off x="0" y="908446"/>
            <a:ext cx="9144000" cy="5456744"/>
          </a:xfrm>
          <a:prstGeom prst="rect">
            <a:avLst/>
          </a:prstGeom>
        </p:spPr>
      </p:pic>
    </p:spTree>
    <p:extLst>
      <p:ext uri="{BB962C8B-B14F-4D97-AF65-F5344CB8AC3E}">
        <p14:creationId xmlns:p14="http://schemas.microsoft.com/office/powerpoint/2010/main" val="986996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3999"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Inventory is Finally Growing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Months supply of inventory is key  </a:t>
            </a:r>
            <a:endParaRPr kumimoji="0" lang="en-US" sz="1600" b="0" i="0" u="none" strike="noStrike" kern="1200" cap="none" spc="0" normalizeH="0" baseline="0" noProof="0" dirty="0">
              <a:ln>
                <a:noFill/>
              </a:ln>
              <a:solidFill>
                <a:srgbClr val="002663"/>
              </a:solidFill>
              <a:effectLst/>
              <a:uLnTx/>
              <a:uFillTx/>
              <a:latin typeface="Arial" charset="0"/>
              <a:ea typeface="ＭＳ Ｐゴシック" charset="-128"/>
            </a:endParaRPr>
          </a:p>
        </p:txBody>
      </p:sp>
      <p:sp>
        <p:nvSpPr>
          <p:cNvPr id="2" name="AutoShape 2">
            <a:extLst>
              <a:ext uri="{FF2B5EF4-FFF2-40B4-BE49-F238E27FC236}">
                <a16:creationId xmlns:a16="http://schemas.microsoft.com/office/drawing/2014/main" id="{24F0633E-BEDA-551F-6E44-A8D8FFB58A8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5BEB5AF1-D8DC-785F-4FD9-5D470801D6A3}"/>
              </a:ext>
            </a:extLst>
          </p:cNvPr>
          <p:cNvPicPr>
            <a:picLocks noChangeAspect="1"/>
          </p:cNvPicPr>
          <p:nvPr/>
        </p:nvPicPr>
        <p:blipFill>
          <a:blip r:embed="rId3"/>
          <a:stretch>
            <a:fillRect/>
          </a:stretch>
        </p:blipFill>
        <p:spPr>
          <a:xfrm>
            <a:off x="729371" y="691218"/>
            <a:ext cx="7380457" cy="6166782"/>
          </a:xfrm>
          <a:prstGeom prst="rect">
            <a:avLst/>
          </a:prstGeom>
        </p:spPr>
      </p:pic>
    </p:spTree>
    <p:extLst>
      <p:ext uri="{BB962C8B-B14F-4D97-AF65-F5344CB8AC3E}">
        <p14:creationId xmlns:p14="http://schemas.microsoft.com/office/powerpoint/2010/main" val="3999290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7930" y="1"/>
            <a:ext cx="9126070" cy="7601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Case-Shiller M-o-M Price Changes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House price appreciation has turned into depreciation</a:t>
            </a:r>
          </a:p>
        </p:txBody>
      </p:sp>
      <p:pic>
        <p:nvPicPr>
          <p:cNvPr id="3" name="Picture 2">
            <a:extLst>
              <a:ext uri="{FF2B5EF4-FFF2-40B4-BE49-F238E27FC236}">
                <a16:creationId xmlns:a16="http://schemas.microsoft.com/office/drawing/2014/main" id="{4219DD19-3D20-5A7E-AECB-50E9723B66D0}"/>
              </a:ext>
            </a:extLst>
          </p:cNvPr>
          <p:cNvPicPr>
            <a:picLocks noChangeAspect="1"/>
          </p:cNvPicPr>
          <p:nvPr/>
        </p:nvPicPr>
        <p:blipFill>
          <a:blip r:embed="rId3"/>
          <a:stretch>
            <a:fillRect/>
          </a:stretch>
        </p:blipFill>
        <p:spPr>
          <a:xfrm>
            <a:off x="0" y="707135"/>
            <a:ext cx="9144000" cy="6150864"/>
          </a:xfrm>
          <a:prstGeom prst="rect">
            <a:avLst/>
          </a:prstGeom>
        </p:spPr>
      </p:pic>
    </p:spTree>
    <p:extLst>
      <p:ext uri="{BB962C8B-B14F-4D97-AF65-F5344CB8AC3E}">
        <p14:creationId xmlns:p14="http://schemas.microsoft.com/office/powerpoint/2010/main" val="137211697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txBox="1">
            <a:spLocks/>
          </p:cNvSpPr>
          <p:nvPr/>
        </p:nvSpPr>
        <p:spPr bwMode="auto">
          <a:xfrm>
            <a:off x="0" y="-5320"/>
            <a:ext cx="9144000" cy="7323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Price Growth is Declining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Annual price appreciation is declining and barely positive </a:t>
            </a:r>
          </a:p>
        </p:txBody>
      </p:sp>
      <p:pic>
        <p:nvPicPr>
          <p:cNvPr id="4" name="Picture 3">
            <a:extLst>
              <a:ext uri="{FF2B5EF4-FFF2-40B4-BE49-F238E27FC236}">
                <a16:creationId xmlns:a16="http://schemas.microsoft.com/office/drawing/2014/main" id="{FF9118D9-5FDC-EEAE-2335-30C02EC37964}"/>
              </a:ext>
            </a:extLst>
          </p:cNvPr>
          <p:cNvPicPr>
            <a:picLocks noChangeAspect="1"/>
          </p:cNvPicPr>
          <p:nvPr/>
        </p:nvPicPr>
        <p:blipFill>
          <a:blip r:embed="rId3"/>
          <a:stretch>
            <a:fillRect/>
          </a:stretch>
        </p:blipFill>
        <p:spPr>
          <a:xfrm>
            <a:off x="0" y="995914"/>
            <a:ext cx="9144000" cy="5289917"/>
          </a:xfrm>
          <a:prstGeom prst="rect">
            <a:avLst/>
          </a:prstGeom>
        </p:spPr>
      </p:pic>
    </p:spTree>
    <p:extLst>
      <p:ext uri="{BB962C8B-B14F-4D97-AF65-F5344CB8AC3E}">
        <p14:creationId xmlns:p14="http://schemas.microsoft.com/office/powerpoint/2010/main" val="13516692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BA739-C802-385D-6083-F28E2FC6193A}"/>
            </a:ext>
          </a:extLst>
        </p:cNvPr>
        <p:cNvGrpSpPr/>
        <p:nvPr/>
      </p:nvGrpSpPr>
      <p:grpSpPr>
        <a:xfrm>
          <a:off x="0" y="0"/>
          <a:ext cx="0" cy="0"/>
          <a:chOff x="0" y="0"/>
          <a:chExt cx="0" cy="0"/>
        </a:xfrm>
      </p:grpSpPr>
      <p:sp>
        <p:nvSpPr>
          <p:cNvPr id="8" name="Title 8">
            <a:extLst>
              <a:ext uri="{FF2B5EF4-FFF2-40B4-BE49-F238E27FC236}">
                <a16:creationId xmlns:a16="http://schemas.microsoft.com/office/drawing/2014/main" id="{DD8068E7-4B9A-1C3A-1958-A2CA0948E298}"/>
              </a:ext>
            </a:extLst>
          </p:cNvPr>
          <p:cNvSpPr txBox="1">
            <a:spLocks/>
          </p:cNvSpPr>
          <p:nvPr/>
        </p:nvSpPr>
        <p:spPr bwMode="auto">
          <a:xfrm>
            <a:off x="0" y="-5320"/>
            <a:ext cx="9144000" cy="6369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House Prices Are Way Up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Arial" pitchFamily="34" charset="0"/>
                <a:ea typeface="ＭＳ Ｐゴシック"/>
                <a:cs typeface="Arial" pitchFamily="34" charset="0"/>
              </a:rPr>
              <a:t>Inventory is primarily why</a:t>
            </a:r>
          </a:p>
        </p:txBody>
      </p:sp>
      <p:sp>
        <p:nvSpPr>
          <p:cNvPr id="2" name="AutoShape 2">
            <a:extLst>
              <a:ext uri="{FF2B5EF4-FFF2-40B4-BE49-F238E27FC236}">
                <a16:creationId xmlns:a16="http://schemas.microsoft.com/office/drawing/2014/main" id="{B7B5AA6B-D0D0-EB7C-0CD9-35DE744C0B3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 name="AutoShape 2">
            <a:extLst>
              <a:ext uri="{FF2B5EF4-FFF2-40B4-BE49-F238E27FC236}">
                <a16:creationId xmlns:a16="http://schemas.microsoft.com/office/drawing/2014/main" id="{DC2EDED2-F189-D26D-4846-479193C2938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5" name="Picture 4">
            <a:extLst>
              <a:ext uri="{FF2B5EF4-FFF2-40B4-BE49-F238E27FC236}">
                <a16:creationId xmlns:a16="http://schemas.microsoft.com/office/drawing/2014/main" id="{49F89711-E437-CFD5-67E9-5FEAE658683E}"/>
              </a:ext>
            </a:extLst>
          </p:cNvPr>
          <p:cNvPicPr>
            <a:picLocks noChangeAspect="1"/>
          </p:cNvPicPr>
          <p:nvPr/>
        </p:nvPicPr>
        <p:blipFill>
          <a:blip r:embed="rId3"/>
          <a:stretch>
            <a:fillRect/>
          </a:stretch>
        </p:blipFill>
        <p:spPr>
          <a:xfrm>
            <a:off x="722870" y="756720"/>
            <a:ext cx="7698259" cy="6101280"/>
          </a:xfrm>
          <a:prstGeom prst="rect">
            <a:avLst/>
          </a:prstGeom>
        </p:spPr>
      </p:pic>
    </p:spTree>
    <p:extLst>
      <p:ext uri="{BB962C8B-B14F-4D97-AF65-F5344CB8AC3E}">
        <p14:creationId xmlns:p14="http://schemas.microsoft.com/office/powerpoint/2010/main" val="182559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7930" y="1"/>
            <a:ext cx="9126070" cy="7601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Median Mortgage Payment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The rise has been breathtaking</a:t>
            </a:r>
          </a:p>
        </p:txBody>
      </p:sp>
      <p:sp>
        <p:nvSpPr>
          <p:cNvPr id="2" name="AutoShape 2">
            <a:extLst>
              <a:ext uri="{FF2B5EF4-FFF2-40B4-BE49-F238E27FC236}">
                <a16:creationId xmlns:a16="http://schemas.microsoft.com/office/drawing/2014/main" id="{6B8B779D-3EDE-A612-4EA1-4D5C3639C7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0E7730AC-5C07-40F0-39D6-E9FBAE30F110}"/>
              </a:ext>
            </a:extLst>
          </p:cNvPr>
          <p:cNvPicPr>
            <a:picLocks noChangeAspect="1"/>
          </p:cNvPicPr>
          <p:nvPr/>
        </p:nvPicPr>
        <p:blipFill>
          <a:blip r:embed="rId3"/>
          <a:stretch>
            <a:fillRect/>
          </a:stretch>
        </p:blipFill>
        <p:spPr>
          <a:xfrm>
            <a:off x="1032313" y="696019"/>
            <a:ext cx="6774574" cy="6161980"/>
          </a:xfrm>
          <a:prstGeom prst="rect">
            <a:avLst/>
          </a:prstGeom>
        </p:spPr>
      </p:pic>
    </p:spTree>
    <p:extLst>
      <p:ext uri="{BB962C8B-B14F-4D97-AF65-F5344CB8AC3E}">
        <p14:creationId xmlns:p14="http://schemas.microsoft.com/office/powerpoint/2010/main" val="204980599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6230-2B4B-12CF-7A45-B4754861F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DE235-D94A-760D-4038-07A6614BC5E7}"/>
              </a:ext>
            </a:extLst>
          </p:cNvPr>
          <p:cNvSpPr>
            <a:spLocks noGrp="1"/>
          </p:cNvSpPr>
          <p:nvPr>
            <p:ph type="title"/>
          </p:nvPr>
        </p:nvSpPr>
        <p:spPr>
          <a:xfrm>
            <a:off x="12562" y="54808"/>
            <a:ext cx="9143999" cy="1429608"/>
          </a:xfrm>
        </p:spPr>
        <p:txBody>
          <a:bodyPr/>
          <a:lstStyle/>
          <a:p>
            <a:pPr algn="ctr"/>
            <a:r>
              <a:rPr lang="en-US" dirty="0"/>
              <a:t>Home Hotness Through 8/25   </a:t>
            </a:r>
            <a:br>
              <a:rPr lang="en-US" dirty="0"/>
            </a:br>
            <a:r>
              <a:rPr lang="en-US" sz="1600" dirty="0"/>
              <a:t>Massive role reversal between South and West vs. Northeast, Midwest, and West Coast        </a:t>
            </a:r>
          </a:p>
        </p:txBody>
      </p:sp>
      <p:sp>
        <p:nvSpPr>
          <p:cNvPr id="5" name="Arrow: Right 4">
            <a:extLst>
              <a:ext uri="{FF2B5EF4-FFF2-40B4-BE49-F238E27FC236}">
                <a16:creationId xmlns:a16="http://schemas.microsoft.com/office/drawing/2014/main" id="{72E0A4A3-6721-6B5C-7B67-F0EC474530E1}"/>
              </a:ext>
            </a:extLst>
          </p:cNvPr>
          <p:cNvSpPr/>
          <p:nvPr/>
        </p:nvSpPr>
        <p:spPr bwMode="auto">
          <a:xfrm>
            <a:off x="5300966" y="5129116"/>
            <a:ext cx="574371" cy="40403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FF68A9A8-D423-F447-8DF9-FF35A35B268D}"/>
              </a:ext>
            </a:extLst>
          </p:cNvPr>
          <p:cNvPicPr>
            <a:picLocks noChangeAspect="1"/>
          </p:cNvPicPr>
          <p:nvPr/>
        </p:nvPicPr>
        <p:blipFill>
          <a:blip r:embed="rId3"/>
          <a:stretch>
            <a:fillRect/>
          </a:stretch>
        </p:blipFill>
        <p:spPr>
          <a:xfrm>
            <a:off x="796203" y="752457"/>
            <a:ext cx="7551593" cy="6105543"/>
          </a:xfrm>
          <a:prstGeom prst="rect">
            <a:avLst/>
          </a:prstGeom>
        </p:spPr>
      </p:pic>
    </p:spTree>
    <p:extLst>
      <p:ext uri="{BB962C8B-B14F-4D97-AF65-F5344CB8AC3E}">
        <p14:creationId xmlns:p14="http://schemas.microsoft.com/office/powerpoint/2010/main" val="2110347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a:spLocks noGrp="1"/>
          </p:cNvSpPr>
          <p:nvPr>
            <p:ph type="title"/>
          </p:nvPr>
        </p:nvSpPr>
        <p:spPr>
          <a:xfrm>
            <a:off x="7620" y="1"/>
            <a:ext cx="9136380" cy="801554"/>
          </a:xfrm>
        </p:spPr>
        <p:txBody>
          <a:bodyPr>
            <a:normAutofit/>
          </a:bodyPr>
          <a:lstStyle/>
          <a:p>
            <a:pPr algn="ctr"/>
            <a:r>
              <a:rPr lang="en-US" dirty="0">
                <a:latin typeface="Arial" pitchFamily="34" charset="0"/>
                <a:cs typeface="Arial" pitchFamily="34" charset="0"/>
              </a:rPr>
              <a:t>Existing Home Sales Are Soft</a:t>
            </a:r>
            <a:br>
              <a:rPr lang="en-US" dirty="0">
                <a:latin typeface="Arial" pitchFamily="34" charset="0"/>
                <a:cs typeface="Arial" pitchFamily="34" charset="0"/>
              </a:rPr>
            </a:br>
            <a:r>
              <a:rPr lang="en-US" sz="1800" dirty="0">
                <a:latin typeface="Arial" pitchFamily="34" charset="0"/>
                <a:cs typeface="Arial" pitchFamily="34" charset="0"/>
              </a:rPr>
              <a:t>They rise in 2026 as rates fall, inventory rises, and prices keep softening</a:t>
            </a:r>
            <a:endParaRPr lang="en-US" sz="1800" dirty="0"/>
          </a:p>
        </p:txBody>
      </p:sp>
      <p:pic>
        <p:nvPicPr>
          <p:cNvPr id="2" name="Picture 1">
            <a:extLst>
              <a:ext uri="{FF2B5EF4-FFF2-40B4-BE49-F238E27FC236}">
                <a16:creationId xmlns:a16="http://schemas.microsoft.com/office/drawing/2014/main" id="{414BAD17-1499-242E-8B29-363E7C1626F2}"/>
              </a:ext>
            </a:extLst>
          </p:cNvPr>
          <p:cNvPicPr>
            <a:picLocks noChangeAspect="1"/>
          </p:cNvPicPr>
          <p:nvPr/>
        </p:nvPicPr>
        <p:blipFill>
          <a:blip r:embed="rId3"/>
          <a:stretch>
            <a:fillRect/>
          </a:stretch>
        </p:blipFill>
        <p:spPr>
          <a:xfrm>
            <a:off x="0" y="973950"/>
            <a:ext cx="9144000" cy="5325735"/>
          </a:xfrm>
          <a:prstGeom prst="rect">
            <a:avLst/>
          </a:prstGeom>
        </p:spPr>
      </p:pic>
    </p:spTree>
    <p:extLst>
      <p:ext uri="{BB962C8B-B14F-4D97-AF65-F5344CB8AC3E}">
        <p14:creationId xmlns:p14="http://schemas.microsoft.com/office/powerpoint/2010/main" val="234337719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8"/>
          <p:cNvSpPr>
            <a:spLocks noGrp="1"/>
          </p:cNvSpPr>
          <p:nvPr>
            <p:ph type="title"/>
          </p:nvPr>
        </p:nvSpPr>
        <p:spPr>
          <a:xfrm>
            <a:off x="0" y="2"/>
            <a:ext cx="9144000" cy="923065"/>
          </a:xfrm>
        </p:spPr>
        <p:txBody>
          <a:bodyPr/>
          <a:lstStyle/>
          <a:p>
            <a:pPr algn="ctr"/>
            <a:r>
              <a:rPr lang="en-US" sz="2700" dirty="0"/>
              <a:t>Mortgage Purchase Applications Level</a:t>
            </a:r>
            <a:br>
              <a:rPr lang="en-US" sz="2700" dirty="0"/>
            </a:br>
            <a:r>
              <a:rPr lang="en-US" sz="1600" dirty="0"/>
              <a:t>1</a:t>
            </a:r>
            <a:r>
              <a:rPr lang="en-US" sz="1600" baseline="30000" dirty="0"/>
              <a:t>st</a:t>
            </a:r>
            <a:r>
              <a:rPr lang="en-US" sz="1600" dirty="0"/>
              <a:t> time applications are at levels last seen in the mid-1990s</a:t>
            </a:r>
            <a:br>
              <a:rPr lang="en-US" sz="1600" dirty="0"/>
            </a:br>
            <a:r>
              <a:rPr lang="en-US" sz="1600" dirty="0"/>
              <a:t>Purchase volume was $1.3 trillion in 2024 and probably hits $1.4 trillion in ‘25 </a:t>
            </a:r>
          </a:p>
        </p:txBody>
      </p:sp>
      <p:sp>
        <p:nvSpPr>
          <p:cNvPr id="2" name="AutoShape 2" descr="http://2.bp.blogspot.com/-GN4OqgvxHLc/U446dPUMaXI/AAAAAAAAfPo/6yWIh6R_yIA/s1600/MBAJune4201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endParaRPr>
          </a:p>
        </p:txBody>
      </p:sp>
      <p:sp>
        <p:nvSpPr>
          <p:cNvPr id="3" name="AutoShape 4" descr="http://2.bp.blogspot.com/-GN4OqgvxHLc/U446dPUMaXI/AAAAAAAAfPo/6yWIh6R_yIA/s1600/MBAJune42014.jpg"/>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endParaRPr>
          </a:p>
        </p:txBody>
      </p:sp>
      <p:sp>
        <p:nvSpPr>
          <p:cNvPr id="4" name="AutoShape 2">
            <a:extLst>
              <a:ext uri="{FF2B5EF4-FFF2-40B4-BE49-F238E27FC236}">
                <a16:creationId xmlns:a16="http://schemas.microsoft.com/office/drawing/2014/main" id="{D982EEEE-3D42-D2AF-A959-6F90663C308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6" name="TextBox 5">
            <a:extLst>
              <a:ext uri="{FF2B5EF4-FFF2-40B4-BE49-F238E27FC236}">
                <a16:creationId xmlns:a16="http://schemas.microsoft.com/office/drawing/2014/main" id="{8CCCBED6-13B5-0FE4-A3DF-AC0DF829DF87}"/>
              </a:ext>
            </a:extLst>
          </p:cNvPr>
          <p:cNvSpPr txBox="1"/>
          <p:nvPr/>
        </p:nvSpPr>
        <p:spPr>
          <a:xfrm>
            <a:off x="2916116" y="3127831"/>
            <a:ext cx="585567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128"/>
              </a:rPr>
              <a:t> First-time apps are flat</a:t>
            </a:r>
          </a:p>
        </p:txBody>
      </p:sp>
      <p:pic>
        <p:nvPicPr>
          <p:cNvPr id="5" name="Picture 4">
            <a:extLst>
              <a:ext uri="{FF2B5EF4-FFF2-40B4-BE49-F238E27FC236}">
                <a16:creationId xmlns:a16="http://schemas.microsoft.com/office/drawing/2014/main" id="{C1F55FFA-207F-23F7-A6E1-E370CE174C9C}"/>
              </a:ext>
            </a:extLst>
          </p:cNvPr>
          <p:cNvPicPr>
            <a:picLocks noChangeAspect="1"/>
          </p:cNvPicPr>
          <p:nvPr/>
        </p:nvPicPr>
        <p:blipFill>
          <a:blip r:embed="rId3"/>
          <a:stretch>
            <a:fillRect/>
          </a:stretch>
        </p:blipFill>
        <p:spPr>
          <a:xfrm>
            <a:off x="0" y="1030601"/>
            <a:ext cx="9144000" cy="5266863"/>
          </a:xfrm>
          <a:prstGeom prst="rect">
            <a:avLst/>
          </a:prstGeom>
        </p:spPr>
      </p:pic>
    </p:spTree>
    <p:extLst>
      <p:ext uri="{BB962C8B-B14F-4D97-AF65-F5344CB8AC3E}">
        <p14:creationId xmlns:p14="http://schemas.microsoft.com/office/powerpoint/2010/main" val="32422340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3E8CEB-EF93-BE3E-90EB-CFE20294B41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78A5750-8C82-F27A-EA13-300E2B1EA42E}"/>
              </a:ext>
            </a:extLst>
          </p:cNvPr>
          <p:cNvSpPr txBox="1">
            <a:spLocks/>
          </p:cNvSpPr>
          <p:nvPr/>
        </p:nvSpPr>
        <p:spPr bwMode="auto">
          <a:xfrm>
            <a:off x="2" y="2"/>
            <a:ext cx="9143999" cy="7535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Refinance Activity Sort of Reawakens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Refi was $350 billion in ’24, and maybe $650 billion in 2025 and maybe $700 in ‘26 </a:t>
            </a:r>
          </a:p>
        </p:txBody>
      </p:sp>
      <p:pic>
        <p:nvPicPr>
          <p:cNvPr id="2" name="Picture 1">
            <a:extLst>
              <a:ext uri="{FF2B5EF4-FFF2-40B4-BE49-F238E27FC236}">
                <a16:creationId xmlns:a16="http://schemas.microsoft.com/office/drawing/2014/main" id="{901AD1D3-5CF1-913C-1174-752272570F2F}"/>
              </a:ext>
            </a:extLst>
          </p:cNvPr>
          <p:cNvPicPr>
            <a:picLocks noChangeAspect="1"/>
          </p:cNvPicPr>
          <p:nvPr/>
        </p:nvPicPr>
        <p:blipFill>
          <a:blip r:embed="rId3"/>
          <a:stretch>
            <a:fillRect/>
          </a:stretch>
        </p:blipFill>
        <p:spPr>
          <a:xfrm>
            <a:off x="0" y="1012058"/>
            <a:ext cx="9144000" cy="5249519"/>
          </a:xfrm>
          <a:prstGeom prst="rect">
            <a:avLst/>
          </a:prstGeom>
        </p:spPr>
      </p:pic>
    </p:spTree>
    <p:extLst>
      <p:ext uri="{BB962C8B-B14F-4D97-AF65-F5344CB8AC3E}">
        <p14:creationId xmlns:p14="http://schemas.microsoft.com/office/powerpoint/2010/main" val="15115884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 y="2"/>
            <a:ext cx="9143999" cy="691117"/>
          </a:xfrm>
        </p:spPr>
        <p:txBody>
          <a:bodyPr/>
          <a:lstStyle/>
          <a:p>
            <a:pPr algn="ctr"/>
            <a:r>
              <a:rPr lang="en-US" dirty="0">
                <a:solidFill>
                  <a:srgbClr val="FF0000"/>
                </a:solidFill>
              </a:rPr>
              <a:t>Real Personal Consumption Expenditures </a:t>
            </a:r>
            <a:br>
              <a:rPr lang="en-US" dirty="0">
                <a:solidFill>
                  <a:srgbClr val="FF0000"/>
                </a:solidFill>
              </a:rPr>
            </a:br>
            <a:r>
              <a:rPr lang="en-US" sz="1600" dirty="0">
                <a:solidFill>
                  <a:srgbClr val="FF0000"/>
                </a:solidFill>
              </a:rPr>
              <a:t>It remains largely on trend, keeping the economy growing</a:t>
            </a:r>
            <a:endParaRPr lang="en-US" sz="1600" dirty="0"/>
          </a:p>
        </p:txBody>
      </p:sp>
      <p:pic>
        <p:nvPicPr>
          <p:cNvPr id="4" name="Picture 3">
            <a:extLst>
              <a:ext uri="{FF2B5EF4-FFF2-40B4-BE49-F238E27FC236}">
                <a16:creationId xmlns:a16="http://schemas.microsoft.com/office/drawing/2014/main" id="{CFD6025E-876D-D426-80EE-9ABA7DA50D13}"/>
              </a:ext>
            </a:extLst>
          </p:cNvPr>
          <p:cNvPicPr>
            <a:picLocks noChangeAspect="1"/>
          </p:cNvPicPr>
          <p:nvPr/>
        </p:nvPicPr>
        <p:blipFill>
          <a:blip r:embed="rId3"/>
          <a:stretch>
            <a:fillRect/>
          </a:stretch>
        </p:blipFill>
        <p:spPr>
          <a:xfrm>
            <a:off x="-1" y="1020787"/>
            <a:ext cx="9143999" cy="5211536"/>
          </a:xfrm>
          <a:prstGeom prst="rect">
            <a:avLst/>
          </a:prstGeom>
        </p:spPr>
      </p:pic>
    </p:spTree>
    <p:extLst>
      <p:ext uri="{BB962C8B-B14F-4D97-AF65-F5344CB8AC3E}">
        <p14:creationId xmlns:p14="http://schemas.microsoft.com/office/powerpoint/2010/main" val="4216739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82889-43A7-1E72-2DF7-3CFD7EBFA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9F8ED-4753-B645-210C-76370FC14278}"/>
              </a:ext>
            </a:extLst>
          </p:cNvPr>
          <p:cNvSpPr>
            <a:spLocks noGrp="1"/>
          </p:cNvSpPr>
          <p:nvPr>
            <p:ph type="title"/>
          </p:nvPr>
        </p:nvSpPr>
        <p:spPr>
          <a:xfrm>
            <a:off x="0" y="2"/>
            <a:ext cx="9144000" cy="646043"/>
          </a:xfrm>
        </p:spPr>
        <p:txBody>
          <a:bodyPr/>
          <a:lstStyle/>
          <a:p>
            <a:pPr algn="ctr"/>
            <a:r>
              <a:rPr lang="en-US" dirty="0"/>
              <a:t>Mortgage Rates by Interest Rate</a:t>
            </a:r>
            <a:br>
              <a:rPr lang="en-US" dirty="0"/>
            </a:br>
            <a:r>
              <a:rPr lang="en-US" sz="1600" dirty="0"/>
              <a:t>Those with rate above 6% are rising </a:t>
            </a:r>
          </a:p>
        </p:txBody>
      </p:sp>
      <p:pic>
        <p:nvPicPr>
          <p:cNvPr id="4" name="Picture 3">
            <a:extLst>
              <a:ext uri="{FF2B5EF4-FFF2-40B4-BE49-F238E27FC236}">
                <a16:creationId xmlns:a16="http://schemas.microsoft.com/office/drawing/2014/main" id="{351D4010-9E2B-F488-3DDE-032AD486E85C}"/>
              </a:ext>
            </a:extLst>
          </p:cNvPr>
          <p:cNvPicPr>
            <a:picLocks noChangeAspect="1"/>
          </p:cNvPicPr>
          <p:nvPr/>
        </p:nvPicPr>
        <p:blipFill>
          <a:blip r:embed="rId3"/>
          <a:stretch>
            <a:fillRect/>
          </a:stretch>
        </p:blipFill>
        <p:spPr>
          <a:xfrm>
            <a:off x="0" y="730683"/>
            <a:ext cx="9144000" cy="6127315"/>
          </a:xfrm>
          <a:prstGeom prst="rect">
            <a:avLst/>
          </a:prstGeom>
        </p:spPr>
      </p:pic>
    </p:spTree>
    <p:extLst>
      <p:ext uri="{BB962C8B-B14F-4D97-AF65-F5344CB8AC3E}">
        <p14:creationId xmlns:p14="http://schemas.microsoft.com/office/powerpoint/2010/main" val="3085870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 y="2"/>
            <a:ext cx="9143999"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Housing Improvements &amp; Repairs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Slower price appreciation, lower rates and rising inventories should boost sales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2663"/>
              </a:solidFill>
              <a:effectLst/>
              <a:uLnTx/>
              <a:uFillTx/>
              <a:latin typeface="Arial" charset="0"/>
              <a:ea typeface="ＭＳ Ｐゴシック" charset="-128"/>
            </a:endParaRPr>
          </a:p>
        </p:txBody>
      </p:sp>
      <p:sp>
        <p:nvSpPr>
          <p:cNvPr id="2" name="AutoShape 2">
            <a:extLst>
              <a:ext uri="{FF2B5EF4-FFF2-40B4-BE49-F238E27FC236}">
                <a16:creationId xmlns:a16="http://schemas.microsoft.com/office/drawing/2014/main" id="{64402760-5ED9-EDCE-97C3-91D0B969702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4" name="AutoShape 2">
            <a:extLst>
              <a:ext uri="{FF2B5EF4-FFF2-40B4-BE49-F238E27FC236}">
                <a16:creationId xmlns:a16="http://schemas.microsoft.com/office/drawing/2014/main" id="{7D774F96-4990-BC4D-E13B-1D177944CAB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 name="AutoShape 2">
            <a:extLst>
              <a:ext uri="{FF2B5EF4-FFF2-40B4-BE49-F238E27FC236}">
                <a16:creationId xmlns:a16="http://schemas.microsoft.com/office/drawing/2014/main" id="{34326807-B446-CA23-DAE2-D94DB9E995BE}"/>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6" name="Picture 5">
            <a:extLst>
              <a:ext uri="{FF2B5EF4-FFF2-40B4-BE49-F238E27FC236}">
                <a16:creationId xmlns:a16="http://schemas.microsoft.com/office/drawing/2014/main" id="{28406D3A-77B5-7DE2-92B6-2167DC02E4E7}"/>
              </a:ext>
            </a:extLst>
          </p:cNvPr>
          <p:cNvPicPr>
            <a:picLocks noChangeAspect="1"/>
          </p:cNvPicPr>
          <p:nvPr/>
        </p:nvPicPr>
        <p:blipFill>
          <a:blip r:embed="rId3"/>
          <a:stretch>
            <a:fillRect/>
          </a:stretch>
        </p:blipFill>
        <p:spPr>
          <a:xfrm>
            <a:off x="0" y="1166015"/>
            <a:ext cx="9144000" cy="5135569"/>
          </a:xfrm>
          <a:prstGeom prst="rect">
            <a:avLst/>
          </a:prstGeom>
        </p:spPr>
      </p:pic>
    </p:spTree>
    <p:extLst>
      <p:ext uri="{BB962C8B-B14F-4D97-AF65-F5344CB8AC3E}">
        <p14:creationId xmlns:p14="http://schemas.microsoft.com/office/powerpoint/2010/main" val="18520383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txBox="1">
            <a:spLocks/>
          </p:cNvSpPr>
          <p:nvPr/>
        </p:nvSpPr>
        <p:spPr bwMode="auto">
          <a:xfrm>
            <a:off x="0" y="2"/>
            <a:ext cx="9144000" cy="7103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Arial"/>
                <a:ea typeface="ＭＳ Ｐゴシック"/>
                <a:cs typeface="+mj-cs"/>
              </a:rPr>
              <a:t>Home Builder Sentiment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ＭＳ Ｐゴシック"/>
                <a:cs typeface="+mj-cs"/>
              </a:rPr>
              <a:t>High rates and new and existing inventories hurt, Negative for over a year </a:t>
            </a:r>
          </a:p>
        </p:txBody>
      </p:sp>
      <p:pic>
        <p:nvPicPr>
          <p:cNvPr id="2" name="Picture 1">
            <a:extLst>
              <a:ext uri="{FF2B5EF4-FFF2-40B4-BE49-F238E27FC236}">
                <a16:creationId xmlns:a16="http://schemas.microsoft.com/office/drawing/2014/main" id="{EC93B744-5F27-8768-DB46-1148A616A9E8}"/>
              </a:ext>
            </a:extLst>
          </p:cNvPr>
          <p:cNvPicPr>
            <a:picLocks noChangeAspect="1"/>
          </p:cNvPicPr>
          <p:nvPr/>
        </p:nvPicPr>
        <p:blipFill>
          <a:blip r:embed="rId3"/>
          <a:stretch>
            <a:fillRect/>
          </a:stretch>
        </p:blipFill>
        <p:spPr>
          <a:xfrm>
            <a:off x="0" y="928433"/>
            <a:ext cx="9144000" cy="5416770"/>
          </a:xfrm>
          <a:prstGeom prst="rect">
            <a:avLst/>
          </a:prstGeom>
        </p:spPr>
      </p:pic>
    </p:spTree>
    <p:extLst>
      <p:ext uri="{BB962C8B-B14F-4D97-AF65-F5344CB8AC3E}">
        <p14:creationId xmlns:p14="http://schemas.microsoft.com/office/powerpoint/2010/main" val="81439460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1116"/>
          </a:xfrm>
        </p:spPr>
        <p:txBody>
          <a:bodyPr/>
          <a:lstStyle/>
          <a:p>
            <a:pPr algn="ctr"/>
            <a:r>
              <a:rPr lang="en-US" dirty="0"/>
              <a:t>Residential Housing Permits</a:t>
            </a:r>
            <a:br>
              <a:rPr lang="en-US" dirty="0"/>
            </a:br>
            <a:r>
              <a:rPr lang="en-US" sz="1600" dirty="0"/>
              <a:t>Single-family is weakening, multifamily is sinking</a:t>
            </a:r>
          </a:p>
        </p:txBody>
      </p:sp>
      <p:sp>
        <p:nvSpPr>
          <p:cNvPr id="3" name="AutoShape 2" descr="https://research.stlouisfed.org/fred2/graph/image.ph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AE255E90-5B3E-AE49-E82D-A2CD76DFD647}"/>
              </a:ext>
            </a:extLst>
          </p:cNvPr>
          <p:cNvPicPr>
            <a:picLocks noChangeAspect="1"/>
          </p:cNvPicPr>
          <p:nvPr/>
        </p:nvPicPr>
        <p:blipFill>
          <a:blip r:embed="rId3"/>
          <a:stretch>
            <a:fillRect/>
          </a:stretch>
        </p:blipFill>
        <p:spPr>
          <a:xfrm>
            <a:off x="-1" y="1165752"/>
            <a:ext cx="9143999" cy="5211536"/>
          </a:xfrm>
          <a:prstGeom prst="rect">
            <a:avLst/>
          </a:prstGeom>
        </p:spPr>
      </p:pic>
    </p:spTree>
    <p:extLst>
      <p:ext uri="{BB962C8B-B14F-4D97-AF65-F5344CB8AC3E}">
        <p14:creationId xmlns:p14="http://schemas.microsoft.com/office/powerpoint/2010/main" val="3387741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a:spLocks noGrp="1"/>
          </p:cNvSpPr>
          <p:nvPr>
            <p:ph type="title"/>
          </p:nvPr>
        </p:nvSpPr>
        <p:spPr>
          <a:xfrm>
            <a:off x="2" y="0"/>
            <a:ext cx="9143999" cy="691116"/>
          </a:xfrm>
        </p:spPr>
        <p:txBody>
          <a:bodyPr/>
          <a:lstStyle/>
          <a:p>
            <a:pPr algn="ctr"/>
            <a:r>
              <a:rPr lang="en-US" dirty="0">
                <a:solidFill>
                  <a:srgbClr val="002060"/>
                </a:solidFill>
                <a:latin typeface="Arial" pitchFamily="34" charset="0"/>
                <a:cs typeface="Arial" pitchFamily="34" charset="0"/>
              </a:rPr>
              <a:t>Single-Family and Multifamily Starts</a:t>
            </a:r>
            <a:br>
              <a:rPr lang="en-US" sz="1800" dirty="0">
                <a:solidFill>
                  <a:srgbClr val="002060"/>
                </a:solidFill>
                <a:latin typeface="Arial" pitchFamily="34" charset="0"/>
                <a:cs typeface="Arial" pitchFamily="34" charset="0"/>
              </a:rPr>
            </a:br>
            <a:r>
              <a:rPr lang="en-US" sz="1800" dirty="0"/>
              <a:t>SF starts struggle, MF starts are improving</a:t>
            </a:r>
            <a:endParaRPr lang="en-US" sz="1800" dirty="0">
              <a:solidFill>
                <a:srgbClr val="002060"/>
              </a:solidFill>
            </a:endParaRPr>
          </a:p>
        </p:txBody>
      </p:sp>
      <p:sp>
        <p:nvSpPr>
          <p:cNvPr id="2" name="AutoShape 2" descr="https://research.stlouisfed.org/fred2/graph/image.php?dbet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73EA152A-CE1C-BB2A-BB60-83AF32DB3415}"/>
              </a:ext>
            </a:extLst>
          </p:cNvPr>
          <p:cNvPicPr>
            <a:picLocks noChangeAspect="1"/>
          </p:cNvPicPr>
          <p:nvPr/>
        </p:nvPicPr>
        <p:blipFill>
          <a:blip r:embed="rId3"/>
          <a:stretch>
            <a:fillRect/>
          </a:stretch>
        </p:blipFill>
        <p:spPr>
          <a:xfrm>
            <a:off x="0" y="1009635"/>
            <a:ext cx="9143998" cy="5211535"/>
          </a:xfrm>
          <a:prstGeom prst="rect">
            <a:avLst/>
          </a:prstGeom>
        </p:spPr>
      </p:pic>
    </p:spTree>
    <p:extLst>
      <p:ext uri="{BB962C8B-B14F-4D97-AF65-F5344CB8AC3E}">
        <p14:creationId xmlns:p14="http://schemas.microsoft.com/office/powerpoint/2010/main" val="260822259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
            <a:ext cx="91440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New Home Inventory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It is high and rising dangerously rapidly</a:t>
            </a:r>
            <a:endParaRPr kumimoji="0" lang="en-US" sz="2400" b="0" i="0" u="none" strike="noStrike" kern="1200" cap="none" spc="0" normalizeH="0" baseline="0" noProof="0" dirty="0">
              <a:ln>
                <a:noFill/>
              </a:ln>
              <a:solidFill>
                <a:srgbClr val="002663"/>
              </a:solidFill>
              <a:effectLst/>
              <a:uLnTx/>
              <a:uFillTx/>
              <a:latin typeface="Arial" charset="0"/>
              <a:ea typeface="ＭＳ Ｐゴシック" charset="-128"/>
            </a:endParaRPr>
          </a:p>
        </p:txBody>
      </p:sp>
      <p:sp>
        <p:nvSpPr>
          <p:cNvPr id="2" name="Arrow: Right 1">
            <a:extLst>
              <a:ext uri="{FF2B5EF4-FFF2-40B4-BE49-F238E27FC236}">
                <a16:creationId xmlns:a16="http://schemas.microsoft.com/office/drawing/2014/main" id="{2B902048-C14D-45AF-B88B-AA31DA4814C8}"/>
              </a:ext>
            </a:extLst>
          </p:cNvPr>
          <p:cNvSpPr/>
          <p:nvPr/>
        </p:nvSpPr>
        <p:spPr bwMode="auto">
          <a:xfrm>
            <a:off x="7110283" y="5811032"/>
            <a:ext cx="542472" cy="347422"/>
          </a:xfrm>
          <a:prstGeom prs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CE6DC811-6203-E2E1-EF63-02565F740D81}"/>
              </a:ext>
            </a:extLst>
          </p:cNvPr>
          <p:cNvPicPr>
            <a:picLocks noChangeAspect="1"/>
          </p:cNvPicPr>
          <p:nvPr/>
        </p:nvPicPr>
        <p:blipFill>
          <a:blip r:embed="rId3"/>
          <a:stretch>
            <a:fillRect/>
          </a:stretch>
        </p:blipFill>
        <p:spPr>
          <a:xfrm>
            <a:off x="0" y="769443"/>
            <a:ext cx="9144000" cy="5765962"/>
          </a:xfrm>
          <a:prstGeom prst="rect">
            <a:avLst/>
          </a:prstGeom>
        </p:spPr>
      </p:pic>
    </p:spTree>
    <p:extLst>
      <p:ext uri="{BB962C8B-B14F-4D97-AF65-F5344CB8AC3E}">
        <p14:creationId xmlns:p14="http://schemas.microsoft.com/office/powerpoint/2010/main" val="41505368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16770"/>
            <a:ext cx="9143999"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Inventory of New Homes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663"/>
                </a:solidFill>
                <a:effectLst/>
                <a:uLnTx/>
                <a:uFillTx/>
                <a:latin typeface="Arial" pitchFamily="34" charset="0"/>
                <a:ea typeface="ＭＳ Ｐゴシック" charset="-128"/>
                <a:cs typeface="Arial" pitchFamily="34" charset="0"/>
              </a:rPr>
              <a:t>Six months supply is healthy. It’s now 7.4! Builders are pulling back</a:t>
            </a:r>
            <a:endParaRPr kumimoji="0" lang="en-US" sz="1600" b="0" i="0" u="none" strike="noStrike" kern="1200" cap="none" spc="0" normalizeH="0" baseline="0" noProof="0" dirty="0">
              <a:ln>
                <a:noFill/>
              </a:ln>
              <a:solidFill>
                <a:srgbClr val="002663"/>
              </a:solidFill>
              <a:effectLst/>
              <a:uLnTx/>
              <a:uFillTx/>
              <a:latin typeface="Arial" charset="0"/>
              <a:ea typeface="ＭＳ Ｐゴシック" charset="-128"/>
            </a:endParaRPr>
          </a:p>
        </p:txBody>
      </p:sp>
      <p:sp>
        <p:nvSpPr>
          <p:cNvPr id="2" name="AutoShape 2" descr="https://research.stlouisfed.org/fred2/graph/image.ph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4" name="Picture 3">
            <a:extLst>
              <a:ext uri="{FF2B5EF4-FFF2-40B4-BE49-F238E27FC236}">
                <a16:creationId xmlns:a16="http://schemas.microsoft.com/office/drawing/2014/main" id="{88FCF3A6-BC21-5741-4343-7CBEB7F7A068}"/>
              </a:ext>
            </a:extLst>
          </p:cNvPr>
          <p:cNvPicPr>
            <a:picLocks noChangeAspect="1"/>
          </p:cNvPicPr>
          <p:nvPr/>
        </p:nvPicPr>
        <p:blipFill>
          <a:blip r:embed="rId3"/>
          <a:stretch>
            <a:fillRect/>
          </a:stretch>
        </p:blipFill>
        <p:spPr>
          <a:xfrm>
            <a:off x="-1" y="976182"/>
            <a:ext cx="9143999" cy="5211536"/>
          </a:xfrm>
          <a:prstGeom prst="rect">
            <a:avLst/>
          </a:prstGeom>
        </p:spPr>
      </p:pic>
    </p:spTree>
    <p:extLst>
      <p:ext uri="{BB962C8B-B14F-4D97-AF65-F5344CB8AC3E}">
        <p14:creationId xmlns:p14="http://schemas.microsoft.com/office/powerpoint/2010/main" val="14304909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a:spLocks noGrp="1"/>
          </p:cNvSpPr>
          <p:nvPr>
            <p:ph type="title"/>
          </p:nvPr>
        </p:nvSpPr>
        <p:spPr>
          <a:xfrm>
            <a:off x="2" y="2"/>
            <a:ext cx="9143999" cy="923205"/>
          </a:xfrm>
        </p:spPr>
        <p:txBody>
          <a:bodyPr/>
          <a:lstStyle/>
          <a:p>
            <a:pPr algn="ctr"/>
            <a:r>
              <a:rPr lang="en-US" sz="2400" dirty="0">
                <a:solidFill>
                  <a:srgbClr val="002060"/>
                </a:solidFill>
                <a:latin typeface="Arial" pitchFamily="34" charset="0"/>
                <a:cs typeface="Arial" pitchFamily="34" charset="0"/>
              </a:rPr>
              <a:t>Apartment Rental Situation </a:t>
            </a:r>
            <a:br>
              <a:rPr lang="en-US" sz="2400"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The MF situation may improve. High rates, lower rents, huge completions, rising vacancies</a:t>
            </a:r>
            <a:endParaRPr lang="en-US" sz="1800" dirty="0">
              <a:solidFill>
                <a:srgbClr val="002060"/>
              </a:solidFill>
            </a:endParaRPr>
          </a:p>
        </p:txBody>
      </p:sp>
      <p:pic>
        <p:nvPicPr>
          <p:cNvPr id="3" name="Picture 2">
            <a:extLst>
              <a:ext uri="{FF2B5EF4-FFF2-40B4-BE49-F238E27FC236}">
                <a16:creationId xmlns:a16="http://schemas.microsoft.com/office/drawing/2014/main" id="{2CED93C6-5FD7-C9EF-BCB5-CEE840497E54}"/>
              </a:ext>
            </a:extLst>
          </p:cNvPr>
          <p:cNvPicPr>
            <a:picLocks noChangeAspect="1"/>
          </p:cNvPicPr>
          <p:nvPr/>
        </p:nvPicPr>
        <p:blipFill>
          <a:blip r:embed="rId3"/>
          <a:stretch>
            <a:fillRect/>
          </a:stretch>
        </p:blipFill>
        <p:spPr>
          <a:xfrm>
            <a:off x="0" y="923207"/>
            <a:ext cx="8832273" cy="5619534"/>
          </a:xfrm>
          <a:prstGeom prst="rect">
            <a:avLst/>
          </a:prstGeom>
        </p:spPr>
      </p:pic>
    </p:spTree>
    <p:extLst>
      <p:ext uri="{BB962C8B-B14F-4D97-AF65-F5344CB8AC3E}">
        <p14:creationId xmlns:p14="http://schemas.microsoft.com/office/powerpoint/2010/main" val="146807293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8"/>
          <p:cNvSpPr>
            <a:spLocks noGrp="1"/>
          </p:cNvSpPr>
          <p:nvPr>
            <p:ph type="title"/>
          </p:nvPr>
        </p:nvSpPr>
        <p:spPr>
          <a:xfrm>
            <a:off x="0" y="0"/>
            <a:ext cx="9144000" cy="691116"/>
          </a:xfrm>
        </p:spPr>
        <p:txBody>
          <a:bodyPr/>
          <a:lstStyle/>
          <a:p>
            <a:pPr algn="ctr"/>
            <a:r>
              <a:rPr lang="en-US" sz="2400" dirty="0">
                <a:solidFill>
                  <a:srgbClr val="002060"/>
                </a:solidFill>
                <a:latin typeface="Arial" pitchFamily="34" charset="0"/>
                <a:cs typeface="Arial" pitchFamily="34" charset="0"/>
              </a:rPr>
              <a:t>Apartment Vacancy Rates </a:t>
            </a:r>
            <a:br>
              <a:rPr lang="en-US" sz="2400"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Rental vacancy rate is up from 40-year lows. Has it peaked?   </a:t>
            </a:r>
            <a:endParaRPr lang="en-US" sz="1800" dirty="0">
              <a:solidFill>
                <a:srgbClr val="002060"/>
              </a:solidFill>
            </a:endParaRPr>
          </a:p>
        </p:txBody>
      </p:sp>
      <p:sp>
        <p:nvSpPr>
          <p:cNvPr id="2" name="TextBox 1">
            <a:extLst>
              <a:ext uri="{FF2B5EF4-FFF2-40B4-BE49-F238E27FC236}">
                <a16:creationId xmlns:a16="http://schemas.microsoft.com/office/drawing/2014/main" id="{F12BB6C4-98A1-FC73-6BFE-49E73FCA872F}"/>
              </a:ext>
            </a:extLst>
          </p:cNvPr>
          <p:cNvSpPr txBox="1"/>
          <p:nvPr/>
        </p:nvSpPr>
        <p:spPr>
          <a:xfrm>
            <a:off x="762000" y="2952752"/>
            <a:ext cx="7620000" cy="461665"/>
          </a:xfrm>
          <a:prstGeom prst="rect">
            <a:avLst/>
          </a:prstGeom>
          <a:noFill/>
        </p:spPr>
        <p:txBody>
          <a:bodyPr lIns="91440" tIns="45720" rIns="91440" bIns="4572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33">
                    <a:alpha val="20000"/>
                  </a:srgbClr>
                </a:solidFill>
                <a:effectLst/>
                <a:uLnTx/>
                <a:uFillTx/>
                <a:latin typeface="Calibri"/>
                <a:ea typeface="ＭＳ Ｐゴシック"/>
              </a:rPr>
              <a:t> </a:t>
            </a:r>
          </a:p>
        </p:txBody>
      </p:sp>
      <p:pic>
        <p:nvPicPr>
          <p:cNvPr id="3" name="Picture 2">
            <a:extLst>
              <a:ext uri="{FF2B5EF4-FFF2-40B4-BE49-F238E27FC236}">
                <a16:creationId xmlns:a16="http://schemas.microsoft.com/office/drawing/2014/main" id="{1A013C3A-06D0-548E-8079-2BD85AD8C35D}"/>
              </a:ext>
            </a:extLst>
          </p:cNvPr>
          <p:cNvPicPr>
            <a:picLocks noChangeAspect="1"/>
          </p:cNvPicPr>
          <p:nvPr/>
        </p:nvPicPr>
        <p:blipFill>
          <a:blip r:embed="rId3"/>
          <a:stretch>
            <a:fillRect/>
          </a:stretch>
        </p:blipFill>
        <p:spPr>
          <a:xfrm>
            <a:off x="0" y="987332"/>
            <a:ext cx="9144000" cy="5211536"/>
          </a:xfrm>
          <a:prstGeom prst="rect">
            <a:avLst/>
          </a:prstGeom>
        </p:spPr>
      </p:pic>
    </p:spTree>
    <p:extLst>
      <p:ext uri="{BB962C8B-B14F-4D97-AF65-F5344CB8AC3E}">
        <p14:creationId xmlns:p14="http://schemas.microsoft.com/office/powerpoint/2010/main" val="249798810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67F7C-ED7B-C788-0F9C-0C08CF043F93}"/>
            </a:ext>
          </a:extLst>
        </p:cNvPr>
        <p:cNvGrpSpPr/>
        <p:nvPr/>
      </p:nvGrpSpPr>
      <p:grpSpPr>
        <a:xfrm>
          <a:off x="0" y="0"/>
          <a:ext cx="0" cy="0"/>
          <a:chOff x="0" y="0"/>
          <a:chExt cx="0" cy="0"/>
        </a:xfrm>
      </p:grpSpPr>
      <p:sp>
        <p:nvSpPr>
          <p:cNvPr id="8" name="Title 8">
            <a:extLst>
              <a:ext uri="{FF2B5EF4-FFF2-40B4-BE49-F238E27FC236}">
                <a16:creationId xmlns:a16="http://schemas.microsoft.com/office/drawing/2014/main" id="{9F14E62D-5E5A-2D9B-CBC0-0C45C545D606}"/>
              </a:ext>
            </a:extLst>
          </p:cNvPr>
          <p:cNvSpPr>
            <a:spLocks noGrp="1"/>
          </p:cNvSpPr>
          <p:nvPr>
            <p:ph type="title"/>
          </p:nvPr>
        </p:nvSpPr>
        <p:spPr>
          <a:xfrm>
            <a:off x="0" y="0"/>
            <a:ext cx="9144000" cy="691116"/>
          </a:xfrm>
        </p:spPr>
        <p:txBody>
          <a:bodyPr/>
          <a:lstStyle/>
          <a:p>
            <a:pPr algn="ctr"/>
            <a:r>
              <a:rPr lang="en-US" sz="2400" dirty="0">
                <a:solidFill>
                  <a:srgbClr val="002060"/>
                </a:solidFill>
                <a:latin typeface="Arial" pitchFamily="34" charset="0"/>
                <a:cs typeface="Arial" pitchFamily="34" charset="0"/>
              </a:rPr>
              <a:t>Number of Multifamily Units Under Construction</a:t>
            </a:r>
            <a:br>
              <a:rPr lang="en-US" sz="2400" dirty="0">
                <a:solidFill>
                  <a:srgbClr val="002060"/>
                </a:solidFill>
                <a:latin typeface="Arial" pitchFamily="34" charset="0"/>
                <a:cs typeface="Arial" pitchFamily="34" charset="0"/>
              </a:rPr>
            </a:br>
            <a:r>
              <a:rPr lang="en-US" sz="1600" dirty="0">
                <a:solidFill>
                  <a:srgbClr val="002060"/>
                </a:solidFill>
                <a:latin typeface="Arial" pitchFamily="34" charset="0"/>
                <a:cs typeface="Arial" pitchFamily="34" charset="0"/>
              </a:rPr>
              <a:t>The number of units being built is very high due to supply-chain problems and so on </a:t>
            </a:r>
            <a:endParaRPr lang="en-US" sz="1800" dirty="0">
              <a:solidFill>
                <a:srgbClr val="002060"/>
              </a:solidFill>
            </a:endParaRPr>
          </a:p>
        </p:txBody>
      </p:sp>
      <p:sp>
        <p:nvSpPr>
          <p:cNvPr id="2" name="AutoShape 2" descr="https://research.stlouisfed.org/fred2/graph/image.php?dbeta=1">
            <a:extLst>
              <a:ext uri="{FF2B5EF4-FFF2-40B4-BE49-F238E27FC236}">
                <a16:creationId xmlns:a16="http://schemas.microsoft.com/office/drawing/2014/main" id="{F1E90CA6-5A22-8F48-FD8D-376C78BA836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pic>
        <p:nvPicPr>
          <p:cNvPr id="3" name="FRED Graph Chart" descr="FRED Graph">
            <a:hlinkClick r:id="rId3" tooltip="View this chart in your browser. "/>
            <a:extLst>
              <a:ext uri="{FF2B5EF4-FFF2-40B4-BE49-F238E27FC236}">
                <a16:creationId xmlns:a16="http://schemas.microsoft.com/office/drawing/2014/main" id="{82F2FA75-B873-DBBA-91E4-EEA5F7C55E02}"/>
              </a:ext>
            </a:extLst>
          </p:cNvPr>
          <p:cNvPicPr>
            <a:picLocks noChangeAspect="1"/>
          </p:cNvPicPr>
          <p:nvPr/>
        </p:nvPicPr>
        <p:blipFill>
          <a:blip r:embed="rId4"/>
          <a:stretch>
            <a:fillRect/>
          </a:stretch>
        </p:blipFill>
        <p:spPr>
          <a:xfrm>
            <a:off x="0" y="1094029"/>
            <a:ext cx="9144000" cy="5209953"/>
          </a:xfrm>
          <a:prstGeom prst="rect">
            <a:avLst/>
          </a:prstGeom>
        </p:spPr>
      </p:pic>
    </p:spTree>
    <p:extLst>
      <p:ext uri="{BB962C8B-B14F-4D97-AF65-F5344CB8AC3E}">
        <p14:creationId xmlns:p14="http://schemas.microsoft.com/office/powerpoint/2010/main" val="57272669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3_NAHB_blue_presentation_pc_2007_v1">
  <a:themeElements>
    <a:clrScheme name="Custom 8">
      <a:dk1>
        <a:srgbClr val="002663"/>
      </a:dk1>
      <a:lt1>
        <a:srgbClr val="FFFFFF"/>
      </a:lt1>
      <a:dk2>
        <a:srgbClr val="838383"/>
      </a:dk2>
      <a:lt2>
        <a:srgbClr val="FFFFFF"/>
      </a:lt2>
      <a:accent1>
        <a:srgbClr val="C4C4C4"/>
      </a:accent1>
      <a:accent2>
        <a:srgbClr val="00AAE5"/>
      </a:accent2>
      <a:accent3>
        <a:srgbClr val="CC092F"/>
      </a:accent3>
      <a:accent4>
        <a:srgbClr val="662439"/>
      </a:accent4>
      <a:accent5>
        <a:srgbClr val="838383"/>
      </a:accent5>
      <a:accent6>
        <a:srgbClr val="B7A772"/>
      </a:accent6>
      <a:hlink>
        <a:srgbClr val="CC092F"/>
      </a:hlink>
      <a:folHlink>
        <a:srgbClr val="66243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NAHB_blue_presentation_pc_2007_v1">
  <a:themeElements>
    <a:clrScheme name="Custom 8">
      <a:dk1>
        <a:srgbClr val="002663"/>
      </a:dk1>
      <a:lt1>
        <a:srgbClr val="FFFFFF"/>
      </a:lt1>
      <a:dk2>
        <a:srgbClr val="838383"/>
      </a:dk2>
      <a:lt2>
        <a:srgbClr val="FFFFFF"/>
      </a:lt2>
      <a:accent1>
        <a:srgbClr val="C4C4C4"/>
      </a:accent1>
      <a:accent2>
        <a:srgbClr val="00AAE5"/>
      </a:accent2>
      <a:accent3>
        <a:srgbClr val="CC092F"/>
      </a:accent3>
      <a:accent4>
        <a:srgbClr val="662439"/>
      </a:accent4>
      <a:accent5>
        <a:srgbClr val="838383"/>
      </a:accent5>
      <a:accent6>
        <a:srgbClr val="B7A772"/>
      </a:accent6>
      <a:hlink>
        <a:srgbClr val="CC092F"/>
      </a:hlink>
      <a:folHlink>
        <a:srgbClr val="66243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NAHB_blue_presentation_pc_2007_v1">
  <a:themeElements>
    <a:clrScheme name="Custom 8">
      <a:dk1>
        <a:srgbClr val="002663"/>
      </a:dk1>
      <a:lt1>
        <a:srgbClr val="FFFFFF"/>
      </a:lt1>
      <a:dk2>
        <a:srgbClr val="838383"/>
      </a:dk2>
      <a:lt2>
        <a:srgbClr val="FFFFFF"/>
      </a:lt2>
      <a:accent1>
        <a:srgbClr val="C4C4C4"/>
      </a:accent1>
      <a:accent2>
        <a:srgbClr val="00AAE5"/>
      </a:accent2>
      <a:accent3>
        <a:srgbClr val="CC092F"/>
      </a:accent3>
      <a:accent4>
        <a:srgbClr val="662439"/>
      </a:accent4>
      <a:accent5>
        <a:srgbClr val="838383"/>
      </a:accent5>
      <a:accent6>
        <a:srgbClr val="B7A772"/>
      </a:accent6>
      <a:hlink>
        <a:srgbClr val="CC092F"/>
      </a:hlink>
      <a:folHlink>
        <a:srgbClr val="66243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AHB_blue_presentation_pc_2007_v1">
  <a:themeElements>
    <a:clrScheme name="Custom 8">
      <a:dk1>
        <a:srgbClr val="002663"/>
      </a:dk1>
      <a:lt1>
        <a:srgbClr val="FFFFFF"/>
      </a:lt1>
      <a:dk2>
        <a:srgbClr val="838383"/>
      </a:dk2>
      <a:lt2>
        <a:srgbClr val="FFFFFF"/>
      </a:lt2>
      <a:accent1>
        <a:srgbClr val="C4C4C4"/>
      </a:accent1>
      <a:accent2>
        <a:srgbClr val="00AAE5"/>
      </a:accent2>
      <a:accent3>
        <a:srgbClr val="CC092F"/>
      </a:accent3>
      <a:accent4>
        <a:srgbClr val="662439"/>
      </a:accent4>
      <a:accent5>
        <a:srgbClr val="838383"/>
      </a:accent5>
      <a:accent6>
        <a:srgbClr val="B7A772"/>
      </a:accent6>
      <a:hlink>
        <a:srgbClr val="CC092F"/>
      </a:hlink>
      <a:folHlink>
        <a:srgbClr val="66243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2_NAHB_blue_presentation_pc_2007_v1">
  <a:themeElements>
    <a:clrScheme name="Custom 8">
      <a:dk1>
        <a:srgbClr val="002663"/>
      </a:dk1>
      <a:lt1>
        <a:srgbClr val="FFFFFF"/>
      </a:lt1>
      <a:dk2>
        <a:srgbClr val="838383"/>
      </a:dk2>
      <a:lt2>
        <a:srgbClr val="FFFFFF"/>
      </a:lt2>
      <a:accent1>
        <a:srgbClr val="C4C4C4"/>
      </a:accent1>
      <a:accent2>
        <a:srgbClr val="00AAE5"/>
      </a:accent2>
      <a:accent3>
        <a:srgbClr val="CC092F"/>
      </a:accent3>
      <a:accent4>
        <a:srgbClr val="662439"/>
      </a:accent4>
      <a:accent5>
        <a:srgbClr val="838383"/>
      </a:accent5>
      <a:accent6>
        <a:srgbClr val="B7A772"/>
      </a:accent6>
      <a:hlink>
        <a:srgbClr val="CC092F"/>
      </a:hlink>
      <a:folHlink>
        <a:srgbClr val="66243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AHB_blue_presentation_pc_2007_v1">
  <a:themeElements>
    <a:clrScheme name="Custom 8">
      <a:dk1>
        <a:srgbClr val="002663"/>
      </a:dk1>
      <a:lt1>
        <a:srgbClr val="FFFFFF"/>
      </a:lt1>
      <a:dk2>
        <a:srgbClr val="838383"/>
      </a:dk2>
      <a:lt2>
        <a:srgbClr val="FFFFFF"/>
      </a:lt2>
      <a:accent1>
        <a:srgbClr val="C4C4C4"/>
      </a:accent1>
      <a:accent2>
        <a:srgbClr val="00AAE5"/>
      </a:accent2>
      <a:accent3>
        <a:srgbClr val="CC092F"/>
      </a:accent3>
      <a:accent4>
        <a:srgbClr val="662439"/>
      </a:accent4>
      <a:accent5>
        <a:srgbClr val="838383"/>
      </a:accent5>
      <a:accent6>
        <a:srgbClr val="B7A772"/>
      </a:accent6>
      <a:hlink>
        <a:srgbClr val="CC092F"/>
      </a:hlink>
      <a:folHlink>
        <a:srgbClr val="66243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41819</TotalTime>
  <Words>5178</Words>
  <Application>Microsoft Office PowerPoint</Application>
  <PresentationFormat>On-screen Show (4:3)</PresentationFormat>
  <Paragraphs>531</Paragraphs>
  <Slides>121</Slides>
  <Notes>114</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121</vt:i4>
      </vt:variant>
    </vt:vector>
  </HeadingPairs>
  <TitlesOfParts>
    <vt:vector size="138" baseType="lpstr">
      <vt:lpstr>Arial</vt:lpstr>
      <vt:lpstr>Calibri</vt:lpstr>
      <vt:lpstr>Calibri Light</vt:lpstr>
      <vt:lpstr>Lucida Sans</vt:lpstr>
      <vt:lpstr>Roboto</vt:lpstr>
      <vt:lpstr>Tahoma</vt:lpstr>
      <vt:lpstr>Times</vt:lpstr>
      <vt:lpstr>Office Theme</vt:lpstr>
      <vt:lpstr>14_NAHB_blue_presentation_pc_2007_v1</vt:lpstr>
      <vt:lpstr>23_NAHB_blue_presentation_pc_2007_v1</vt:lpstr>
      <vt:lpstr>NAHB_blue_presentation_pc_2007_v1</vt:lpstr>
      <vt:lpstr>12_Office Theme</vt:lpstr>
      <vt:lpstr>42_NAHB_blue_presentation_pc_2007_v1</vt:lpstr>
      <vt:lpstr>1_NAHB_blue_presentation_pc_2007_v1</vt:lpstr>
      <vt:lpstr>1_Office 2013 - 2022 Theme</vt:lpstr>
      <vt:lpstr>Office 2013 - 2022 Theme</vt:lpstr>
      <vt:lpstr>43_NAHB_blue_presentation_pc_2007_v1</vt:lpstr>
      <vt:lpstr>THE US ECONOMY:    REMARKABLY RESILIANT, SO FAR </vt:lpstr>
      <vt:lpstr>PowerPoint Presentation</vt:lpstr>
      <vt:lpstr>US Light Vehicle Sales  Car sales are stable and solid at roughly 16 million/year </vt:lpstr>
      <vt:lpstr>Inventory Levels are Low but Rising  Inventories are flat and well below pre-Covid levels</vt:lpstr>
      <vt:lpstr>Wholesale Motor Vehicle Parts Inventories  Level has more than recovered</vt:lpstr>
      <vt:lpstr>PowerPoint Presentation</vt:lpstr>
      <vt:lpstr>PowerPoint Presentation</vt:lpstr>
      <vt:lpstr>Nonresidential Construction Activity It peaked in December 2023</vt:lpstr>
      <vt:lpstr>Real Personal Consumption Expenditures  It remains largely on trend, keeping the economy growing</vt:lpstr>
      <vt:lpstr>Real Disposable Personal Income It is well above pre-Covid, but slightly below trend</vt:lpstr>
      <vt:lpstr>PowerPoint Presentation</vt:lpstr>
      <vt:lpstr>Non-Revolving Credit Growth Slows Revolving credit growth is very limited</vt:lpstr>
      <vt:lpstr>PowerPoint Presentation</vt:lpstr>
      <vt:lpstr>Banks Loan Loss Reserves They are plateauing</vt:lpstr>
      <vt:lpstr>Small Domestic Banks Loan Loss Reserves  They are clearly rising</vt:lpstr>
      <vt:lpstr>Problem Banks They are 1.5% of all banks. That is in the 1%-2% normal non-crisis range</vt:lpstr>
      <vt:lpstr>Banks Are Slowly Disappearing Economies of scale. 41 banks disappeared last quarter, 117 Y-o-Y </vt:lpstr>
      <vt:lpstr>All Banks Lost Deposits Smaller banks have recovered better </vt:lpstr>
      <vt:lpstr>Bank Branches are Disappearing They peaked in 2012. They have declined ever since </vt:lpstr>
      <vt:lpstr>PowerPoint Presentation</vt:lpstr>
      <vt:lpstr>Consumer Spending Since 1990      The top 10% are driving spending</vt:lpstr>
      <vt:lpstr>Inventory to Sales Ratios Retail inventories are well below their pre-covid level</vt:lpstr>
      <vt:lpstr>ISM Manufacturing Index    Manufacturing has been in a long recession     </vt:lpstr>
      <vt:lpstr>ISM Services  This is stall speed, this slightly worrying </vt:lpstr>
      <vt:lpstr>Capacity Utilization Rates  At weak pre-Covid level, and flat</vt:lpstr>
      <vt:lpstr>Capital Goods Orders Capex orders plateaued but are now up</vt:lpstr>
      <vt:lpstr>Trump as President   As for his major economic policies… </vt:lpstr>
      <vt:lpstr>Average Effective Tariff on US Imported Good  Rates are high and a moving target</vt:lpstr>
      <vt:lpstr>The Trade Deficit Tariff frontrunning driven the deficit way up and then down</vt:lpstr>
      <vt:lpstr>The Monetary Supply It is again growing</vt:lpstr>
      <vt:lpstr>The Yield Curve is Normalizing 1-Year Treasury Yield – 10-Year Treasury Yield. 1yr should fall more </vt:lpstr>
      <vt:lpstr>US Economic Policy Uncertainty It remains quite elevated </vt:lpstr>
      <vt:lpstr>University of Michigan Index  The index has fallen badly of late</vt:lpstr>
      <vt:lpstr>Conference Board Consumer Confidence Survey Confidence has steadily and slowly declined</vt:lpstr>
      <vt:lpstr>CFO Survey: Next Year Employment Growth Index is looking very weak</vt:lpstr>
      <vt:lpstr>CEO Economic Outlook Survey It’s barely neutral</vt:lpstr>
      <vt:lpstr>PowerPoint Presentation</vt:lpstr>
      <vt:lpstr>The Unemployment Rate The rate is low at 4.3%, but is at its highest leveln since 10/21</vt:lpstr>
      <vt:lpstr>Historical Job Growth  It is much lower starting in May</vt:lpstr>
      <vt:lpstr>ADP Employment Growth It looks bad no matter how you look at it</vt:lpstr>
      <vt:lpstr>LinkedIn Employment Activity It looks weak no matter how you slice it</vt:lpstr>
      <vt:lpstr>Number of Openings on Indeed.com is Declining    Openings are steadily and slowly deteriorating </vt:lpstr>
      <vt:lpstr>The Labor Force Participation Rate Is slowly declining as the nation ages, and as folks give up looking</vt:lpstr>
      <vt:lpstr>Working Part Time and Unhappy About It!    It is clearly rising</vt:lpstr>
      <vt:lpstr>The Number of Permanent Job Losses It is clearly rising</vt:lpstr>
      <vt:lpstr>Labor Market is Loosening But Isn’t Loose   There are 1.01 unemployed persons/job, or 0.99 jobs/unemployed person</vt:lpstr>
      <vt:lpstr>Y-o-Y Percent Change in Hourly Earnings Wage growth is clearly weakening</vt:lpstr>
      <vt:lpstr>Changes in Median Wage Growth Looks only at those continuously employed</vt:lpstr>
      <vt:lpstr>Wage Growth Gap is Narrowing  Of those continuously full-time employed; stayers vs switchers</vt:lpstr>
      <vt:lpstr>Wage Growth by Income Level  Low–wage workers are seeing little wage growth   </vt:lpstr>
      <vt:lpstr>Involuntary Separations Claims are slowly rising</vt:lpstr>
      <vt:lpstr>Continuing Unemployment Claims  It plateaued earlier but since mid-2024 has been clearly rising </vt:lpstr>
      <vt:lpstr>Labor Productivity Growth  It is now no better than during mid-last decade </vt:lpstr>
      <vt:lpstr>PowerPoint Presentation</vt:lpstr>
      <vt:lpstr>PowerPoint Presentation</vt:lpstr>
      <vt:lpstr>Trade Services = Business Markups Corporate margins rose dramatically and are now returning to Earth </vt:lpstr>
      <vt:lpstr>Oil Prices Stabilize OPEC+ production and production increases elsewhere are why   </vt:lpstr>
      <vt:lpstr>PCE and Core PCE Price Index Both have bottomed</vt:lpstr>
      <vt:lpstr>CPI: Inflationary Pressures Are inflationary pressures rising? </vt:lpstr>
      <vt:lpstr>Sticky Inflation  It is now rising</vt:lpstr>
      <vt:lpstr>Trimmed PCE: Inflation Has Peaked It had been pleasantly falling</vt:lpstr>
      <vt:lpstr>PowerPoint Presentation</vt:lpstr>
      <vt:lpstr>PowerPoint Presentation</vt:lpstr>
      <vt:lpstr>PowerPoint Presentation</vt:lpstr>
      <vt:lpstr>Inflation Expectations were Rising 5-year and 10-year breakeven rates </vt:lpstr>
      <vt:lpstr>Inflation Expectations are Low and Stable  This gives the Fed further room to lower rates</vt:lpstr>
      <vt:lpstr>Federal Reserve Behavior Most likely scenario </vt:lpstr>
      <vt:lpstr>PowerPoint Presentation</vt:lpstr>
      <vt:lpstr>Construction Activity  Only public is growing</vt:lpstr>
      <vt:lpstr>Public, Private Non-Res, and Private-Res Const  Residential is down 5.3%, non-res is down 3.7%, and public is up 3.4%. Weak</vt:lpstr>
      <vt:lpstr>Public Construction Activity All sectors are flat to increasing </vt:lpstr>
      <vt:lpstr>Private Construction Activity  Sectors are flat to down</vt:lpstr>
      <vt:lpstr>Other Construction Groups Diverge    Manufacturing has been exceptional. Communication is weakest</vt:lpstr>
      <vt:lpstr>Nonresidential Construction Activity It peaked in December 2023</vt:lpstr>
      <vt:lpstr>Nonresidential Construction Activity It is down Y-o-Y and M-o-M </vt:lpstr>
      <vt:lpstr>Construction Activity High rates, labor shortages, high input costs, and fear of tariffs and deportation hurt </vt:lpstr>
      <vt:lpstr>Look at E-Commerce!  E-commerce sales grow at about 5%/year. Think warehouses!!!! </vt:lpstr>
      <vt:lpstr>E-Commerce is Getting Large  E-commerce sales are 16.3% of all sales</vt:lpstr>
      <vt:lpstr>Office Vacancy Rates  20.7% is a new high. Demand is strong for Class A space  </vt:lpstr>
      <vt:lpstr>PowerPoint Presentation</vt:lpstr>
      <vt:lpstr>PowerPoint Presentation</vt:lpstr>
      <vt:lpstr>PowerPoint Presentation</vt:lpstr>
      <vt:lpstr>PowerPoint Presentation</vt:lpstr>
      <vt:lpstr>PowerPoint Presentation</vt:lpstr>
      <vt:lpstr>PowerPoint Presentation</vt:lpstr>
      <vt:lpstr>Home Hotness Through 8/25    Massive role reversal between South and West vs. Northeast, Midwest, and West Coast        </vt:lpstr>
      <vt:lpstr>Existing Home Sales Are Soft They rise in 2026 as rates fall, inventory rises, and prices keep softening</vt:lpstr>
      <vt:lpstr>Mortgage Purchase Applications Level 1st time applications are at levels last seen in the mid-1990s Purchase volume was $1.3 trillion in 2024 and probably hits $1.4 trillion in ‘25 </vt:lpstr>
      <vt:lpstr>PowerPoint Presentation</vt:lpstr>
      <vt:lpstr>Mortgage Rates by Interest Rate Those with rate above 6% are rising </vt:lpstr>
      <vt:lpstr>PowerPoint Presentation</vt:lpstr>
      <vt:lpstr>PowerPoint Presentation</vt:lpstr>
      <vt:lpstr>Residential Housing Permits Single-family is weakening, multifamily is sinking</vt:lpstr>
      <vt:lpstr>Single-Family and Multifamily Starts SF starts struggle, MF starts are improving</vt:lpstr>
      <vt:lpstr>PowerPoint Presentation</vt:lpstr>
      <vt:lpstr>PowerPoint Presentation</vt:lpstr>
      <vt:lpstr>Apartment Rental Situation  The MF situation may improve. High rates, lower rents, huge completions, rising vacancies</vt:lpstr>
      <vt:lpstr>Apartment Vacancy Rates  Rental vacancy rate is up from 40-year lows. Has it peaked?   </vt:lpstr>
      <vt:lpstr>Number of Multifamily Units Under Construction The number of units being built is very high due to supply-chain problems and so on </vt:lpstr>
      <vt:lpstr>Apartment Rents are Softening  Rents are now down 0.8% Y-o-Y</vt:lpstr>
      <vt:lpstr>Credit is Generally Hard to Get  It was getting easier, but Covid stopped that!</vt:lpstr>
      <vt:lpstr>PowerPoint Presentation</vt:lpstr>
      <vt:lpstr>REO Inventory Held By Banks It is very low. Rapid price appreciation is largely why  </vt:lpstr>
      <vt:lpstr>Construction Costs are Way Up The increases since Covid-19 are astounding. Now add tariffs   </vt:lpstr>
      <vt:lpstr>Construction Cost Inflation  The increases are getting bigger</vt:lpstr>
      <vt:lpstr>Construction Cost Inflation  The increases are likely to continue</vt:lpstr>
      <vt:lpstr>Construction Unemployment At lowest level in decades</vt:lpstr>
      <vt:lpstr>Latest AIA Consensus Forecast It generally sees weak growth in 2025</vt:lpstr>
      <vt:lpstr>Architectural Billing Index Is a 9 to 12-month leading indicator of CRE. Sub-50 means shrinking </vt:lpstr>
      <vt:lpstr>Future Construction Activity Measures non-residential projects in the planning phase &amp; is a 12-month leading economic indicator</vt:lpstr>
      <vt:lpstr>Demographics Are Good Housing demand will be strong for years </vt:lpstr>
      <vt:lpstr>PowerPoint Presentation</vt:lpstr>
      <vt:lpstr>Things Are Definitely Slowing Growth is slowing</vt:lpstr>
      <vt:lpstr>Things Are Slowing Growth is still generally OK</vt:lpstr>
      <vt:lpstr>Population Growth by County: 2022-2023 Best all over the place. Pandemic related. Will it persist?  </vt:lpstr>
      <vt:lpstr>Population Growth by County: 2023-2024 Best all over the place. Pandemic related. Will it persist?  </vt:lpstr>
      <vt:lpstr>PowerPoint Presentation</vt:lpstr>
      <vt:lpstr>Months of Home Inventory Through 9/30    The top spots are in what were very strong markets</vt:lpstr>
      <vt:lpstr>Home Price Declines Through 9/25    Four of the top five are in Florida as are 15 of 30</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dc:creator>
  <cp:lastModifiedBy>Elliot Eisenberg</cp:lastModifiedBy>
  <cp:revision>2587</cp:revision>
  <cp:lastPrinted>2016-08-20T22:36:05Z</cp:lastPrinted>
  <dcterms:created xsi:type="dcterms:W3CDTF">2014-01-01T21:22:27Z</dcterms:created>
  <dcterms:modified xsi:type="dcterms:W3CDTF">2025-11-10T17:34:26Z</dcterms:modified>
</cp:coreProperties>
</file>