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40" y="-10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Stverak" userId="96e86aba-e811-40e5-957e-d97f43fd5724" providerId="ADAL" clId="{359074A0-CF26-486A-A4E4-04FD9B6113D0}"/>
    <pc:docChg chg="modSld">
      <pc:chgData name="Jason Stverak" userId="96e86aba-e811-40e5-957e-d97f43fd5724" providerId="ADAL" clId="{359074A0-CF26-486A-A4E4-04FD9B6113D0}" dt="2025-06-25T00:54:53.937" v="17" actId="20577"/>
      <pc:docMkLst>
        <pc:docMk/>
      </pc:docMkLst>
      <pc:sldChg chg="modSp mod">
        <pc:chgData name="Jason Stverak" userId="96e86aba-e811-40e5-957e-d97f43fd5724" providerId="ADAL" clId="{359074A0-CF26-486A-A4E4-04FD9B6113D0}" dt="2025-06-25T00:54:53.937" v="17" actId="20577"/>
        <pc:sldMkLst>
          <pc:docMk/>
          <pc:sldMk cId="3448877646" sldId="265"/>
        </pc:sldMkLst>
        <pc:spChg chg="mod">
          <ac:chgData name="Jason Stverak" userId="96e86aba-e811-40e5-957e-d97f43fd5724" providerId="ADAL" clId="{359074A0-CF26-486A-A4E4-04FD9B6113D0}" dt="2025-06-25T00:54:53.937" v="17" actId="20577"/>
          <ac:spMkLst>
            <pc:docMk/>
            <pc:sldMk cId="3448877646" sldId="265"/>
            <ac:spMk id="3" creationId="{B88C1961-812A-C6D0-CED8-E83C50D84C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8406" y="4512376"/>
            <a:ext cx="8639776" cy="90019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06" y="1720884"/>
            <a:ext cx="8639775" cy="2734693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694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338" y="1255172"/>
            <a:ext cx="9297346" cy="10507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4338" y="2419468"/>
            <a:ext cx="9297346" cy="32543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3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26961" y="1414196"/>
            <a:ext cx="1817441" cy="41006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6042" y="1414196"/>
            <a:ext cx="7780919" cy="41006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56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78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9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15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81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00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18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1" y="1391478"/>
            <a:ext cx="3288432" cy="1951414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920080"/>
            <a:ext cx="5312467" cy="502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1" y="3566727"/>
            <a:ext cx="3288432" cy="1766325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AAC029-BE5C-900C-E7D2-DE6E31789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7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0" y="1391478"/>
            <a:ext cx="3322510" cy="2037522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 useBgFill="1"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7143" y="931857"/>
            <a:ext cx="5351659" cy="49963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0" y="3742792"/>
            <a:ext cx="3322510" cy="1590261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D8EE65-D4F9-418A-1628-F5DFD3DBA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2" y="1233199"/>
            <a:ext cx="8977511" cy="1073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0444" y="2419639"/>
            <a:ext cx="8977509" cy="314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E7736193-EDE3-4BB5-AE5F-E6E5472AB8BE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657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1CC2C9B9-B4B7-45CC-A7EB-16F8BADE90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67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7BBA41-D399-C0D5-0742-10B44C15F6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5000"/>
          <a:stretch/>
        </p:blipFill>
        <p:spPr>
          <a:xfrm>
            <a:off x="20" y="10"/>
            <a:ext cx="12191982" cy="6857990"/>
          </a:xfrm>
          <a:prstGeom prst="rect">
            <a:avLst/>
          </a:prstGeom>
          <a:noFill/>
        </p:spPr>
      </p:pic>
      <p:sp>
        <p:nvSpPr>
          <p:cNvPr id="22" name="Subtitle 2">
            <a:extLst>
              <a:ext uri="{FF2B5EF4-FFF2-40B4-BE49-F238E27FC236}">
                <a16:creationId xmlns:a16="http://schemas.microsoft.com/office/drawing/2014/main" id="{8C9CBC84-F0D5-F7BE-6145-63C8057F4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7204" y="4353071"/>
            <a:ext cx="3874211" cy="1580858"/>
          </a:xfrm>
          <a:noFill/>
        </p:spPr>
        <p:txBody>
          <a:bodyPr tIns="91440" bIns="91440" anchor="b">
            <a:normAutofit/>
          </a:bodyPr>
          <a:lstStyle/>
          <a:p>
            <a:pPr algn="r"/>
            <a:r>
              <a:rPr lang="en-US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Jason Stverak</a:t>
            </a:r>
          </a:p>
          <a:p>
            <a:pPr algn="r"/>
            <a:r>
              <a:rPr lang="en-US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Chief Advocacy Officer</a:t>
            </a:r>
          </a:p>
          <a:p>
            <a:pPr algn="r"/>
            <a:r>
              <a:rPr lang="en-US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Defense Credit Union Council (DCUC)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C3593A3F-E735-77A3-8300-AE62B0AFB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1175" y="1597224"/>
            <a:ext cx="6290240" cy="1831776"/>
          </a:xfrm>
          <a:noFill/>
        </p:spPr>
        <p:txBody>
          <a:bodyPr tIns="91440" bIns="91440" anchor="ctr">
            <a:normAutofit fontScale="90000"/>
          </a:bodyPr>
          <a:lstStyle/>
          <a:p>
            <a:pPr algn="r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fork in the road: the Future of advocacy in the credit union movement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BEB0BE4-14AB-EE49-6E3E-15E728D097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319" y="4669762"/>
            <a:ext cx="3264270" cy="331158"/>
          </a:xfrm>
          <a:prstGeom prst="rect">
            <a:avLst/>
          </a:prstGeom>
        </p:spPr>
      </p:pic>
      <p:pic>
        <p:nvPicPr>
          <p:cNvPr id="8" name="Picture 7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8C16A6E4-9355-70A2-CF2E-05D87470E2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4" y="914428"/>
            <a:ext cx="3336118" cy="275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04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05D3D-DC07-543C-FD98-E0C3BCCDA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781831-534D-F14C-40BA-5D1F99F80B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ABCA9C-EECA-9E12-74C3-7C374C3E0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288" y="665947"/>
            <a:ext cx="8500906" cy="1073825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Stronger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5E7CF-C481-519F-AD58-32F0CAC29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7587" y="2315930"/>
            <a:ext cx="9005607" cy="5561134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Credit Unions are Stronger Together</a:t>
            </a:r>
          </a:p>
          <a:p>
            <a:pPr lvl="1"/>
            <a:r>
              <a:rPr lang="en-US" sz="2400" b="1" dirty="0"/>
              <a:t>Decentralizing and Democratizing Advocacy, we’re actually fortifying our collective strength</a:t>
            </a:r>
          </a:p>
          <a:p>
            <a:pPr lvl="2"/>
            <a:r>
              <a:rPr lang="en-US" sz="2400" b="1" dirty="0"/>
              <a:t>Every Credit union and every member becomes a guardian of the movement – everyone’s responsibility and opportunity</a:t>
            </a:r>
          </a:p>
          <a:p>
            <a:pPr lvl="1"/>
            <a:r>
              <a:rPr lang="en-US" sz="2400" b="1" dirty="0"/>
              <a:t>Engaging more voices and leave no stone unturned in our advocacy efforts</a:t>
            </a:r>
          </a:p>
          <a:p>
            <a:pPr marL="457200" lvl="1" indent="0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600" b="1" i="1" dirty="0"/>
              <a:t>DEFEND, EMPOWER AND GROW THE INDUSTRY</a:t>
            </a:r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D17A528D-506F-54E8-BB27-4725327FB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89C3C2-B310-F171-1043-4393E84CB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16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5D3BC-7BFE-F009-364F-5AE3BD668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9E08B4-5C3B-BCF8-758C-040C33F948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309EB8-7109-C9C5-CA3D-CAD0E9660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1" y="1233199"/>
            <a:ext cx="8500906" cy="10738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THANK YOU!</a:t>
            </a:r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CFBDB950-B455-7AF6-E2AF-9AE834CCF3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0849543-525D-68BB-2A83-0066C2AF06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A6D0C3-50AF-F552-DE9C-B16B0D3FD6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966" y="3429000"/>
            <a:ext cx="5943600" cy="1708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301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A89828-909D-919D-36AD-FBFFF0AEE2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E2136B-4CDD-867B-6B33-01047CC3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9919" y="140670"/>
            <a:ext cx="8277958" cy="1073825"/>
          </a:xfrm>
        </p:spPr>
        <p:txBody>
          <a:bodyPr/>
          <a:lstStyle/>
          <a:p>
            <a:r>
              <a:rPr lang="en-US" dirty="0"/>
              <a:t>Who am 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901F5-9CF6-E0AA-835A-508528245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919" y="1285545"/>
            <a:ext cx="8277958" cy="4674581"/>
          </a:xfrm>
        </p:spPr>
        <p:txBody>
          <a:bodyPr>
            <a:normAutofit lnSpcReduction="10000"/>
          </a:bodyPr>
          <a:lstStyle/>
          <a:p>
            <a:r>
              <a:rPr lang="en-US" sz="2000" b="1" dirty="0"/>
              <a:t>10 Year Staffer on Capitol Hill</a:t>
            </a:r>
          </a:p>
          <a:p>
            <a:pPr lvl="1"/>
            <a:r>
              <a:rPr lang="en-US" sz="2000" b="1" dirty="0"/>
              <a:t>Deputy Chief of Staff US House and US Senate</a:t>
            </a:r>
          </a:p>
          <a:p>
            <a:pPr lvl="1"/>
            <a:r>
              <a:rPr lang="en-US" sz="2000" b="1" dirty="0"/>
              <a:t>Senate Banking, Housing and Urbana Affairs Committee</a:t>
            </a:r>
          </a:p>
          <a:p>
            <a:pPr lvl="2"/>
            <a:r>
              <a:rPr lang="en-US" sz="2000" b="1" dirty="0"/>
              <a:t>Cares Act </a:t>
            </a:r>
          </a:p>
          <a:p>
            <a:pPr lvl="2"/>
            <a:r>
              <a:rPr lang="en-US" sz="2000" b="1" dirty="0"/>
              <a:t>EX-IM Bank Reauthorization</a:t>
            </a:r>
          </a:p>
          <a:p>
            <a:pPr lvl="1"/>
            <a:r>
              <a:rPr lang="en-US" sz="2000" b="1" dirty="0"/>
              <a:t>Deputy Chief Advocacy Officer, CUNA</a:t>
            </a:r>
          </a:p>
          <a:p>
            <a:pPr lvl="1"/>
            <a:r>
              <a:rPr lang="en-US" sz="2000" b="1" dirty="0"/>
              <a:t>Interim Chief Advocacy Officer, CUNA</a:t>
            </a:r>
          </a:p>
          <a:p>
            <a:pPr lvl="1"/>
            <a:r>
              <a:rPr lang="en-US" sz="2000" b="1" dirty="0"/>
              <a:t>Chief Advocacy Officer, DCUC</a:t>
            </a:r>
          </a:p>
          <a:p>
            <a:pPr lvl="1"/>
            <a:r>
              <a:rPr lang="en-US" sz="2000" b="1" dirty="0"/>
              <a:t>Husband, Father, Son, Brother</a:t>
            </a:r>
          </a:p>
          <a:p>
            <a:pPr lvl="1"/>
            <a:r>
              <a:rPr lang="en-US" sz="2000" b="1" dirty="0"/>
              <a:t>First Credit Union  - Black Hills Federal FCU in my hometown of Rapid City, SD</a:t>
            </a:r>
          </a:p>
          <a:p>
            <a:pPr lvl="1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184B4B92-70C7-C3F4-394B-C8AE73A59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A99497B-1715-06C2-9B4C-4695CF7BD2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481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35D49-7E4D-3B37-6074-A9C8945D8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4A18F2-2455-150A-A709-980070ACAA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3795DD-6E77-06DE-18D8-62198DEAF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4916" y="676893"/>
            <a:ext cx="8277958" cy="1101679"/>
          </a:xfrm>
        </p:spPr>
        <p:txBody>
          <a:bodyPr/>
          <a:lstStyle/>
          <a:p>
            <a:r>
              <a:rPr lang="en-US" dirty="0"/>
              <a:t>Current State of affairs for credit unions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F7FF-CF4C-AB85-B714-09F05BB4F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0083" y="1837748"/>
            <a:ext cx="9005607" cy="6570495"/>
          </a:xfrm>
        </p:spPr>
        <p:txBody>
          <a:bodyPr>
            <a:normAutofit fontScale="47500" lnSpcReduction="20000"/>
          </a:bodyPr>
          <a:lstStyle/>
          <a:p>
            <a:r>
              <a:rPr lang="en-US" sz="3500" b="1" dirty="0"/>
              <a:t>The Changing Landscape in Advocacy</a:t>
            </a:r>
          </a:p>
          <a:p>
            <a:pPr lvl="1"/>
            <a:r>
              <a:rPr lang="en-US" sz="3500" b="1" dirty="0"/>
              <a:t>Unprecedented Threats facing the industry</a:t>
            </a:r>
          </a:p>
          <a:p>
            <a:pPr lvl="1"/>
            <a:r>
              <a:rPr lang="en-US" sz="3500" b="1" dirty="0"/>
              <a:t>Legislative Uncertainty</a:t>
            </a:r>
          </a:p>
          <a:p>
            <a:pPr lvl="2"/>
            <a:r>
              <a:rPr lang="en-US" sz="3500" b="1" dirty="0"/>
              <a:t>Tax Threat</a:t>
            </a:r>
          </a:p>
          <a:p>
            <a:pPr lvl="2"/>
            <a:r>
              <a:rPr lang="en-US" sz="3500" b="1" dirty="0"/>
              <a:t>Payments revolution	</a:t>
            </a:r>
          </a:p>
          <a:p>
            <a:pPr lvl="3"/>
            <a:r>
              <a:rPr lang="en-US" sz="3300" b="1" dirty="0"/>
              <a:t>GENIUS, CLAIRTY, CCCA</a:t>
            </a:r>
          </a:p>
          <a:p>
            <a:pPr lvl="2"/>
            <a:r>
              <a:rPr lang="en-US" sz="3500" b="1" dirty="0"/>
              <a:t>Loss of Reputation at the state and national level</a:t>
            </a:r>
          </a:p>
          <a:p>
            <a:pPr lvl="3"/>
            <a:r>
              <a:rPr lang="en-US" sz="3500" b="1" dirty="0"/>
              <a:t>Credit Union “Black Eyes” – Stadiums and Bad Press</a:t>
            </a:r>
          </a:p>
          <a:p>
            <a:pPr lvl="3"/>
            <a:r>
              <a:rPr lang="en-US" sz="3500" b="1" dirty="0"/>
              <a:t>ICBA and ABA campaigns to eliminate credit unions</a:t>
            </a:r>
          </a:p>
          <a:p>
            <a:pPr lvl="3"/>
            <a:r>
              <a:rPr lang="en-US" sz="3500" b="1" dirty="0"/>
              <a:t>Regulatory Uncertainty</a:t>
            </a:r>
          </a:p>
          <a:p>
            <a:pPr lvl="4"/>
            <a:r>
              <a:rPr lang="en-US" sz="3500" b="1" dirty="0"/>
              <a:t>NCUA </a:t>
            </a:r>
          </a:p>
          <a:p>
            <a:pPr lvl="4"/>
            <a:r>
              <a:rPr lang="en-US" sz="3500" b="1" dirty="0"/>
              <a:t>Trump Administration/DOGE</a:t>
            </a:r>
          </a:p>
          <a:p>
            <a:pPr lvl="4"/>
            <a:r>
              <a:rPr lang="en-US" sz="3500" b="1" dirty="0"/>
              <a:t>Over regulation</a:t>
            </a:r>
          </a:p>
          <a:p>
            <a:pPr lvl="2"/>
            <a:r>
              <a:rPr lang="en-US" sz="3500" b="1" dirty="0"/>
              <a:t>Credit Union Industry Changing</a:t>
            </a:r>
          </a:p>
          <a:p>
            <a:pPr lvl="3"/>
            <a:r>
              <a:rPr lang="en-US" sz="3500" b="1" dirty="0"/>
              <a:t>Larger and more complex credit unions</a:t>
            </a:r>
          </a:p>
          <a:p>
            <a:pPr lvl="3"/>
            <a:r>
              <a:rPr lang="en-US" sz="3500" b="1" dirty="0"/>
              <a:t>Act more like banks in the eyes of observers</a:t>
            </a:r>
          </a:p>
          <a:p>
            <a:pPr marL="457200" lvl="1" indent="0">
              <a:buNone/>
            </a:pPr>
            <a:endParaRPr lang="en-US" sz="3500" b="1" i="1" dirty="0"/>
          </a:p>
          <a:p>
            <a:pPr marL="457200" lvl="1" indent="0" algn="ctr">
              <a:buNone/>
            </a:pPr>
            <a:r>
              <a:rPr lang="en-US" sz="3500" b="1" i="1" dirty="0"/>
              <a:t>How should Credit Unions Evolve to Survive and Thrive in this Constantly Changing Reality?</a:t>
            </a:r>
          </a:p>
          <a:p>
            <a:pPr lvl="1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C8A05C1F-8337-DF77-818D-C3F18CD2DD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E6B09E1-D74E-D621-EE69-29B33C5577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9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8E20A-28AA-DA55-4227-D95ABD8F8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B3FE5C-80E7-72F7-8FB5-136948EB38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133996-16AD-3769-4337-E065461F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9919" y="1233199"/>
            <a:ext cx="8277958" cy="1073825"/>
          </a:xfrm>
        </p:spPr>
        <p:txBody>
          <a:bodyPr/>
          <a:lstStyle/>
          <a:p>
            <a:r>
              <a:rPr lang="en-US" dirty="0"/>
              <a:t>Traditional Advocacy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8B73D-848D-675D-6055-5C9A92177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2270" y="2419639"/>
            <a:ext cx="9005607" cy="6570495"/>
          </a:xfrm>
        </p:spPr>
        <p:txBody>
          <a:bodyPr>
            <a:normAutofit lnSpcReduction="10000"/>
          </a:bodyPr>
          <a:lstStyle/>
          <a:p>
            <a:r>
              <a:rPr lang="en-US" sz="3500" b="1" dirty="0"/>
              <a:t>Old Model</a:t>
            </a:r>
          </a:p>
          <a:p>
            <a:pPr lvl="1"/>
            <a:r>
              <a:rPr lang="en-US" sz="3300" b="1" dirty="0"/>
              <a:t>Concentrated Voice in the hands of large teams of paid lobbyists</a:t>
            </a:r>
          </a:p>
          <a:p>
            <a:pPr lvl="2"/>
            <a:r>
              <a:rPr lang="en-US" sz="3100" b="1" dirty="0"/>
              <a:t>“Bragging about team of over 50 advocates”</a:t>
            </a:r>
          </a:p>
          <a:p>
            <a:pPr lvl="1"/>
            <a:r>
              <a:rPr lang="en-US" sz="3300" b="1" dirty="0"/>
              <a:t>Reactive in nature</a:t>
            </a:r>
          </a:p>
          <a:p>
            <a:pPr lvl="1"/>
            <a:r>
              <a:rPr lang="en-US" sz="3300" b="1" dirty="0"/>
              <a:t>Limited Grassroots involvement – </a:t>
            </a:r>
            <a:r>
              <a:rPr lang="en-US" sz="3300" b="1" u="sng" dirty="0"/>
              <a:t>sign this mentality</a:t>
            </a:r>
          </a:p>
          <a:p>
            <a:pPr marL="457200" lvl="1" indent="0">
              <a:buNone/>
            </a:pPr>
            <a:endParaRPr lang="en-US" sz="3500" b="1" i="1" dirty="0"/>
          </a:p>
          <a:p>
            <a:pPr marL="457200" lvl="1" indent="0" algn="ctr">
              <a:buNone/>
            </a:pPr>
            <a:r>
              <a:rPr lang="en-US" sz="3500" b="1" i="1" dirty="0"/>
              <a:t>Is this the best model as credit unions and advocacy change? - NO</a:t>
            </a:r>
          </a:p>
          <a:p>
            <a:pPr lvl="1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83733821-391A-FBB6-280B-BEB615BBB5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AB477D4-4527-0E44-69F3-8AD8A50ECA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430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1C333-D156-F9BC-12B1-200A7105C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B79820-7E44-D05B-A40D-F9CD9A98C7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1C2C4D-8C40-3269-EA66-0515F80D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236" y="665947"/>
            <a:ext cx="8277958" cy="1073825"/>
          </a:xfrm>
        </p:spPr>
        <p:txBody>
          <a:bodyPr/>
          <a:lstStyle/>
          <a:p>
            <a:r>
              <a:rPr lang="en-US" dirty="0"/>
              <a:t>A new way forward – Case Study at DCUC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1120A-3AD9-9BA2-FA63-D2C9A7334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7587" y="1805291"/>
            <a:ext cx="9005607" cy="5561134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DCUC Example – “Advocacy Reimagined”</a:t>
            </a:r>
          </a:p>
          <a:p>
            <a:pPr lvl="2"/>
            <a:r>
              <a:rPr lang="en-US" sz="1600" b="1" dirty="0"/>
              <a:t>How do we as a small organization use our limited advocacy resources ?</a:t>
            </a:r>
          </a:p>
          <a:p>
            <a:pPr lvl="3"/>
            <a:r>
              <a:rPr lang="en-US" sz="1600" b="1" dirty="0"/>
              <a:t>What we had in place?</a:t>
            </a:r>
          </a:p>
          <a:p>
            <a:pPr lvl="4"/>
            <a:r>
              <a:rPr lang="en-US" sz="1600" b="1" dirty="0"/>
              <a:t>Quarterly Advocacy meetings</a:t>
            </a:r>
          </a:p>
          <a:p>
            <a:pPr lvl="4"/>
            <a:r>
              <a:rPr lang="en-US" sz="1600" b="1" dirty="0"/>
              <a:t>No regular communication with members</a:t>
            </a:r>
          </a:p>
          <a:p>
            <a:pPr lvl="4"/>
            <a:r>
              <a:rPr lang="en-US" sz="1600" b="1" dirty="0"/>
              <a:t>Reactive agenda not shaping the future of advocacy for credit unions</a:t>
            </a:r>
          </a:p>
          <a:p>
            <a:pPr lvl="3"/>
            <a:r>
              <a:rPr lang="en-US" sz="1600" b="1" dirty="0"/>
              <a:t>“Advocacy reimagined”</a:t>
            </a:r>
          </a:p>
          <a:p>
            <a:pPr lvl="4"/>
            <a:r>
              <a:rPr lang="en-US" sz="1600" b="1" dirty="0"/>
              <a:t>Increase communication, involvement and shape the advocacy agenda</a:t>
            </a:r>
          </a:p>
          <a:p>
            <a:pPr lvl="5"/>
            <a:r>
              <a:rPr lang="en-US" sz="1600" b="1" dirty="0"/>
              <a:t>Monthly MAC Meetings</a:t>
            </a:r>
          </a:p>
          <a:p>
            <a:pPr lvl="5"/>
            <a:r>
              <a:rPr lang="en-US" sz="1600" b="1" dirty="0"/>
              <a:t>Weekly Advocacy Updates</a:t>
            </a:r>
          </a:p>
          <a:p>
            <a:pPr lvl="5"/>
            <a:r>
              <a:rPr lang="en-US" sz="1600" b="1" dirty="0"/>
              <a:t>Weekly Calls with Leagues</a:t>
            </a:r>
          </a:p>
          <a:p>
            <a:pPr lvl="5"/>
            <a:r>
              <a:rPr lang="en-US" sz="1600" b="1" dirty="0"/>
              <a:t>Ask the question – how can WE work together to help credit unions</a:t>
            </a:r>
          </a:p>
          <a:p>
            <a:pPr lvl="5"/>
            <a:r>
              <a:rPr lang="en-US" sz="1600" b="1" dirty="0"/>
              <a:t>Results – Success and Growth</a:t>
            </a:r>
          </a:p>
          <a:p>
            <a:pPr algn="ctr"/>
            <a:r>
              <a:rPr lang="en-US" b="1" i="1" dirty="0"/>
              <a:t>How can we can go to the next level as a movement and an industry in advocacy – DEMOCRATICIZE IT!</a:t>
            </a:r>
          </a:p>
          <a:p>
            <a:pPr lvl="1"/>
            <a:endParaRPr lang="en-US" i="1" dirty="0"/>
          </a:p>
          <a:p>
            <a:pPr lvl="5"/>
            <a:endParaRPr lang="en-US" dirty="0"/>
          </a:p>
          <a:p>
            <a:pPr lvl="4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12AD41AF-3DFA-3E4D-11A2-7D53557206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7CAADB4-75D9-40D7-E300-8176858980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11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CA7D3-765D-D177-5A84-8DD636CCC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3CA502-876A-D063-531D-EF40D9BD85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316F3-11A7-2A6D-41EF-3B6A0153D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236" y="537526"/>
            <a:ext cx="8277958" cy="1073825"/>
          </a:xfrm>
        </p:spPr>
        <p:txBody>
          <a:bodyPr/>
          <a:lstStyle/>
          <a:p>
            <a:r>
              <a:rPr lang="en-US" dirty="0"/>
              <a:t>A new way forward – Democratizing Advocacy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61D4B-CC5A-B8C6-E8B6-6975438EC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7587" y="1686538"/>
            <a:ext cx="9005607" cy="5561134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b="1" dirty="0"/>
              <a:t>Democratizing Advocacy – What does it Mean?</a:t>
            </a:r>
          </a:p>
          <a:p>
            <a:pPr lvl="2"/>
            <a:r>
              <a:rPr lang="en-US" sz="1600" b="1" dirty="0"/>
              <a:t>Broad Participation </a:t>
            </a:r>
          </a:p>
          <a:p>
            <a:pPr lvl="3"/>
            <a:r>
              <a:rPr lang="en-US" sz="1600" b="1" dirty="0"/>
              <a:t>CUJs of all sizes and members actively included; asked to participate; and given responsibility</a:t>
            </a:r>
          </a:p>
          <a:p>
            <a:pPr lvl="2"/>
            <a:r>
              <a:rPr lang="en-US" sz="1600" b="1" dirty="0"/>
              <a:t>Grassroots Engagement</a:t>
            </a:r>
          </a:p>
          <a:p>
            <a:pPr lvl="3"/>
            <a:r>
              <a:rPr lang="en-US" sz="1600" b="1" dirty="0"/>
              <a:t>Work with CUs – Not directing their activities</a:t>
            </a:r>
          </a:p>
          <a:p>
            <a:pPr lvl="2"/>
            <a:r>
              <a:rPr lang="en-US" sz="1600" b="1" dirty="0"/>
              <a:t>Shifting from Top-down paid lobbyist driven advocacy to a bottom-up, inclusive movement where all voices heard and everyone participates</a:t>
            </a:r>
          </a:p>
          <a:p>
            <a:pPr lvl="2"/>
            <a:r>
              <a:rPr lang="en-US" sz="1600" b="1" dirty="0"/>
              <a:t>Unified Message for all stakeholders align on key priorities and share responsibilities and resources</a:t>
            </a:r>
          </a:p>
          <a:p>
            <a:pPr lvl="3"/>
            <a:r>
              <a:rPr lang="en-US" sz="1600" b="1" dirty="0"/>
              <a:t>DCUC Tax Fight Leadership Calls as an example</a:t>
            </a:r>
          </a:p>
          <a:p>
            <a:pPr lvl="3"/>
            <a:r>
              <a:rPr lang="en-US" sz="1600" b="1" dirty="0"/>
              <a:t>Alignment across CU industry	</a:t>
            </a:r>
          </a:p>
          <a:p>
            <a:pPr lvl="3"/>
            <a:r>
              <a:rPr lang="en-US" sz="1600" b="1" dirty="0"/>
              <a:t>Coalitions with ALL associations – We over Me</a:t>
            </a:r>
          </a:p>
          <a:p>
            <a:pPr lvl="3"/>
            <a:r>
              <a:rPr lang="en-US" sz="1600" b="1" dirty="0"/>
              <a:t>Joint Advocacy Campaigns</a:t>
            </a:r>
          </a:p>
          <a:p>
            <a:pPr algn="ctr"/>
            <a:r>
              <a:rPr lang="en-US" sz="2200" b="1" i="1" dirty="0"/>
              <a:t>Why do we go to the moon – Not because it is easy, but because it is hard – this will be the same for our industry but it will make us stronger and more effective in the long run!</a:t>
            </a:r>
          </a:p>
          <a:p>
            <a:endParaRPr lang="en-US" sz="2600" b="1" dirty="0"/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5FB7E2F4-374C-6799-C53A-0C3B61617B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F8DED5D-1446-C917-01E9-DE539915E9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9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C5C16-EFD6-B174-EC76-929E2CDD4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003998-0052-DDD6-7716-C447913914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42F0A4-23DD-E8B2-389D-5FEA16B2B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236" y="591932"/>
            <a:ext cx="8277958" cy="1073825"/>
          </a:xfrm>
        </p:spPr>
        <p:txBody>
          <a:bodyPr>
            <a:normAutofit fontScale="90000"/>
          </a:bodyPr>
          <a:lstStyle/>
          <a:p>
            <a:r>
              <a:rPr lang="en-US" dirty="0"/>
              <a:t>A new way forward – Democratizing Advocacy- Prepare for the Unexpected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45161-6AC3-8F53-47A7-D73C5A118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8211" y="1734039"/>
            <a:ext cx="9005607" cy="5561134"/>
          </a:xfrm>
        </p:spPr>
        <p:txBody>
          <a:bodyPr>
            <a:normAutofit/>
          </a:bodyPr>
          <a:lstStyle/>
          <a:p>
            <a:r>
              <a:rPr lang="en-US" sz="1400" b="1" dirty="0"/>
              <a:t>Change in mindset for CU Boards the need to adopt</a:t>
            </a:r>
          </a:p>
          <a:p>
            <a:pPr lvl="1"/>
            <a:r>
              <a:rPr lang="en-US" sz="1400" b="1" dirty="0"/>
              <a:t>Prepare for the “Unexpected”</a:t>
            </a:r>
          </a:p>
          <a:p>
            <a:pPr lvl="2"/>
            <a:r>
              <a:rPr lang="en-US" b="1" dirty="0"/>
              <a:t>Black Swan Events – Unexpected and therefore difficult to prepare for but there are always signs, indications, early warnings</a:t>
            </a:r>
          </a:p>
          <a:p>
            <a:pPr lvl="3"/>
            <a:r>
              <a:rPr lang="en-US" sz="1400" b="1" dirty="0"/>
              <a:t>Severe economic/Social Events – Base closes/Plant closes/Natural Disaster</a:t>
            </a:r>
          </a:p>
          <a:p>
            <a:pPr lvl="3"/>
            <a:r>
              <a:rPr lang="en-US" sz="1400" b="1" dirty="0"/>
              <a:t>Political Events – Firing of two NCUA Board Members/DOGE impacts</a:t>
            </a:r>
          </a:p>
          <a:p>
            <a:pPr lvl="3"/>
            <a:r>
              <a:rPr lang="en-US" sz="1400" b="1" dirty="0"/>
              <a:t>Natural Disasters </a:t>
            </a:r>
          </a:p>
          <a:p>
            <a:pPr lvl="1"/>
            <a:r>
              <a:rPr lang="en-US" sz="1400" b="1" dirty="0"/>
              <a:t>CU Black Swans</a:t>
            </a:r>
          </a:p>
          <a:p>
            <a:pPr lvl="2"/>
            <a:r>
              <a:rPr lang="en-US" b="1" dirty="0"/>
              <a:t>Payment Revolutions – GENIUS/CLARITY</a:t>
            </a:r>
          </a:p>
          <a:p>
            <a:pPr lvl="3"/>
            <a:r>
              <a:rPr lang="en-US" sz="1400" b="1" dirty="0"/>
              <a:t>Impacts Payment networks – loss of revenue</a:t>
            </a:r>
          </a:p>
          <a:p>
            <a:pPr lvl="3"/>
            <a:r>
              <a:rPr lang="en-US" sz="1400" b="1" dirty="0"/>
              <a:t>Loss of Membership if you don’t offer as a service</a:t>
            </a:r>
          </a:p>
          <a:p>
            <a:pPr lvl="2"/>
            <a:r>
              <a:rPr lang="en-US" b="1" dirty="0"/>
              <a:t>Artificial intelligence – Staff Cuts</a:t>
            </a:r>
          </a:p>
          <a:p>
            <a:pPr lvl="2"/>
            <a:r>
              <a:rPr lang="en-US" b="1" dirty="0"/>
              <a:t>Executive Orders and Govt Changes</a:t>
            </a:r>
          </a:p>
          <a:p>
            <a:pPr lvl="3"/>
            <a:r>
              <a:rPr lang="en-US" sz="1400" b="1" dirty="0"/>
              <a:t>CDFI</a:t>
            </a:r>
          </a:p>
          <a:p>
            <a:pPr lvl="3"/>
            <a:r>
              <a:rPr lang="en-US" sz="1400" b="1" dirty="0"/>
              <a:t>Climate Grants</a:t>
            </a:r>
          </a:p>
          <a:p>
            <a:pPr lvl="2"/>
            <a:r>
              <a:rPr lang="en-US" b="1" dirty="0"/>
              <a:t>NCUA Independence – Combined Regulators</a:t>
            </a:r>
          </a:p>
          <a:p>
            <a:pPr lvl="2"/>
            <a:r>
              <a:rPr lang="en-US" b="1" dirty="0"/>
              <a:t>What else?</a:t>
            </a:r>
          </a:p>
          <a:p>
            <a:pPr lvl="2"/>
            <a:endParaRPr lang="en-US" sz="2200" b="1" dirty="0"/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49FCDA54-0A70-CCE7-6C7E-69B5151B7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EFCACE3-10ED-D555-0670-C4A57BCAF9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32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D5BCC-5049-618D-62F6-051A5F1DC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61A525-2745-51C1-CAE2-2089FE289D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34AC05-1016-5C5B-A93E-5691E7820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288" y="419739"/>
            <a:ext cx="8500906" cy="1073825"/>
          </a:xfrm>
        </p:spPr>
        <p:txBody>
          <a:bodyPr>
            <a:normAutofit fontScale="90000"/>
          </a:bodyPr>
          <a:lstStyle/>
          <a:p>
            <a:r>
              <a:rPr lang="en-US" dirty="0"/>
              <a:t>A new way forward – Democratizing Advocacy- Create Your Own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C1961-812A-C6D0-CED8-E83C50D84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023" y="1630973"/>
            <a:ext cx="9005607" cy="5561134"/>
          </a:xfrm>
        </p:spPr>
        <p:txBody>
          <a:bodyPr>
            <a:normAutofit/>
          </a:bodyPr>
          <a:lstStyle/>
          <a:p>
            <a:r>
              <a:rPr lang="en-US" sz="1600" b="1" dirty="0"/>
              <a:t>Black Swan and Grey Rhino events create a severe turbulence and violent storms that will affect your credit union’s future</a:t>
            </a:r>
          </a:p>
          <a:p>
            <a:r>
              <a:rPr lang="en-US" sz="1600" b="1" dirty="0"/>
              <a:t>We need leaders that see opportunities to garner competitive advantages – “Silver Linings”</a:t>
            </a:r>
          </a:p>
          <a:p>
            <a:pPr lvl="1"/>
            <a:r>
              <a:rPr lang="en-US" sz="1400" b="1" dirty="0"/>
              <a:t>Fragile</a:t>
            </a:r>
          </a:p>
          <a:p>
            <a:pPr lvl="1"/>
            <a:r>
              <a:rPr lang="en-US" sz="1400" b="1" dirty="0"/>
              <a:t>Disappear as easily</a:t>
            </a:r>
          </a:p>
          <a:p>
            <a:pPr lvl="1"/>
            <a:r>
              <a:rPr lang="en-US" sz="1400" b="1" dirty="0"/>
              <a:t>Blurred out by the clouds of confusion and panic – if you don’t plan</a:t>
            </a:r>
          </a:p>
          <a:p>
            <a:r>
              <a:rPr lang="en-US" sz="1600" b="1" dirty="0"/>
              <a:t>Strategic leaders must exhibit courage and remain steadfast amid all the volatility, doubt, criticism and setbacks</a:t>
            </a:r>
          </a:p>
          <a:p>
            <a:pPr lvl="1"/>
            <a:r>
              <a:rPr lang="en-US" sz="1400" b="1" dirty="0"/>
              <a:t>Sometimes you will eat lunch by yourself and be ok with that</a:t>
            </a:r>
          </a:p>
          <a:p>
            <a:r>
              <a:rPr lang="en-US" sz="1600" b="1" dirty="0"/>
              <a:t>CU Silver Linings</a:t>
            </a:r>
          </a:p>
          <a:p>
            <a:pPr lvl="1"/>
            <a:r>
              <a:rPr lang="en-US" sz="1400" b="1" dirty="0"/>
              <a:t>DCUC building a stronger trade association for our members based on Unity, </a:t>
            </a:r>
            <a:r>
              <a:rPr lang="en-US" sz="1400" b="1" dirty="0" err="1"/>
              <a:t>Credability</a:t>
            </a:r>
            <a:r>
              <a:rPr lang="en-US" sz="1400" b="1" dirty="0"/>
              <a:t>, Results, Accessibility and Accountability – Pass along the savings to members</a:t>
            </a:r>
          </a:p>
          <a:p>
            <a:pPr lvl="1"/>
            <a:r>
              <a:rPr lang="en-US" sz="1400" b="1" dirty="0"/>
              <a:t>Rethink advocacy to ensure that NO ONE messes with credit unions </a:t>
            </a:r>
          </a:p>
          <a:p>
            <a:pPr lvl="1"/>
            <a:r>
              <a:rPr lang="en-US" sz="1400" b="1" dirty="0"/>
              <a:t>Find alternate revenue streams for our Members</a:t>
            </a:r>
          </a:p>
          <a:p>
            <a:pPr lvl="1"/>
            <a:r>
              <a:rPr lang="en-US" sz="1400" b="1" dirty="0"/>
              <a:t>Create collaborations with System Partners</a:t>
            </a:r>
          </a:p>
          <a:p>
            <a:r>
              <a:rPr lang="en-US" sz="1600" b="1" dirty="0"/>
              <a:t> Create your own opportunities!</a:t>
            </a:r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978B8060-2BE9-44C6-4DD6-15982C3796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A291017-7152-DC7A-1530-955D6C1804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877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8E170-922D-F0D7-5F08-47D0C5E10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4C3100E-1255-79F6-2565-83BE63F2F6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39" r="6561"/>
          <a:stretch/>
        </p:blipFill>
        <p:spPr>
          <a:xfrm>
            <a:off x="-487974" y="-167054"/>
            <a:ext cx="12893920" cy="91571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75A3DD-4176-51BC-22B1-E05199A75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1" y="1233199"/>
            <a:ext cx="8500906" cy="1073825"/>
          </a:xfrm>
        </p:spPr>
        <p:txBody>
          <a:bodyPr>
            <a:normAutofit fontScale="90000"/>
          </a:bodyPr>
          <a:lstStyle/>
          <a:p>
            <a:r>
              <a:rPr lang="en-US" dirty="0"/>
              <a:t>A new way forward – Democratizing Advocacy- Structural Changes and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1874C-0399-AF00-BD35-7951B5DB4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7587" y="2315930"/>
            <a:ext cx="9005607" cy="5561134"/>
          </a:xfrm>
        </p:spPr>
        <p:txBody>
          <a:bodyPr>
            <a:normAutofit/>
          </a:bodyPr>
          <a:lstStyle/>
          <a:p>
            <a:pPr lvl="1"/>
            <a:r>
              <a:rPr lang="en-US" sz="1800" b="1" dirty="0"/>
              <a:t>CU Boards must make advocacy a full-time job and responsibility</a:t>
            </a:r>
          </a:p>
          <a:p>
            <a:pPr lvl="2"/>
            <a:r>
              <a:rPr lang="en-US" sz="1800" b="1" dirty="0"/>
              <a:t>Staff designated to coordinate with partners, associations and lead the advocacy efforts of the credit union</a:t>
            </a:r>
          </a:p>
          <a:p>
            <a:pPr lvl="2"/>
            <a:r>
              <a:rPr lang="en-US" sz="1800" b="1" dirty="0"/>
              <a:t>Advocacy needs to part of employee and training – become the DNA in the building and the future of the organization</a:t>
            </a:r>
          </a:p>
          <a:p>
            <a:pPr lvl="2"/>
            <a:r>
              <a:rPr lang="en-US" sz="1800" b="1" dirty="0"/>
              <a:t>Create incentives to participate and lead locally</a:t>
            </a:r>
          </a:p>
          <a:p>
            <a:pPr lvl="2"/>
            <a:r>
              <a:rPr lang="en-US" sz="1800" b="1" dirty="0"/>
              <a:t>Don’t depend on others to protect and to preserve your CU’s future and its success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800" b="1" i="1" dirty="0"/>
              <a:t>Change can be scary but it is needs to ensure we have a bright future!</a:t>
            </a:r>
          </a:p>
        </p:txBody>
      </p:sp>
      <p:pic>
        <p:nvPicPr>
          <p:cNvPr id="7" name="Picture 6" descr="A blue and white map with white text&#10;&#10;Description automatically generated">
            <a:extLst>
              <a:ext uri="{FF2B5EF4-FFF2-40B4-BE49-F238E27FC236}">
                <a16:creationId xmlns:a16="http://schemas.microsoft.com/office/drawing/2014/main" id="{269FBEAF-A424-1801-D579-4C55B01D4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38" y="3946911"/>
            <a:ext cx="1810649" cy="149469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E2272064-FA9E-F80B-A886-5AF0255C1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031" y="5645436"/>
            <a:ext cx="1497319" cy="15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609464"/>
      </p:ext>
    </p:extLst>
  </p:cSld>
  <p:clrMapOvr>
    <a:masterClrMapping/>
  </p:clrMapOvr>
</p:sld>
</file>

<file path=ppt/theme/theme1.xml><?xml version="1.0" encoding="utf-8"?>
<a:theme xmlns:a="http://schemas.openxmlformats.org/drawingml/2006/main" name="Limelight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elightVTI" id="{7936DCFD-B587-41FD-9126-64F2709ED40B}" vid="{74F41540-78F1-4C56-9EAA-6FA6E9F1D7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937</Words>
  <Application>Microsoft Office PowerPoint</Application>
  <PresentationFormat>Widescreen</PresentationFormat>
  <Paragraphs>119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Trade Gothic Next Cond</vt:lpstr>
      <vt:lpstr>Trade Gothic Next Light</vt:lpstr>
      <vt:lpstr>LimelightVTI</vt:lpstr>
      <vt:lpstr>The fork in the road: the Future of advocacy in the credit union movement</vt:lpstr>
      <vt:lpstr>Who am I?</vt:lpstr>
      <vt:lpstr>Current State of affairs for credit unions</vt:lpstr>
      <vt:lpstr>Traditional Advocacy Model</vt:lpstr>
      <vt:lpstr>A new way forward – Case Study at DCUC</vt:lpstr>
      <vt:lpstr>A new way forward – Democratizing Advocacy</vt:lpstr>
      <vt:lpstr>A new way forward – Democratizing Advocacy- Prepare for the Unexpected</vt:lpstr>
      <vt:lpstr>A new way forward – Democratizing Advocacy- Create Your Own Opportunities</vt:lpstr>
      <vt:lpstr>A new way forward – Democratizing Advocacy- Structural Changes and priorities</vt:lpstr>
      <vt:lpstr>Stronger Together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JT Primack</dc:creator>
  <cp:lastModifiedBy>Jason Stverak</cp:lastModifiedBy>
  <cp:revision>12</cp:revision>
  <dcterms:created xsi:type="dcterms:W3CDTF">2023-05-22T13:45:00Z</dcterms:created>
  <dcterms:modified xsi:type="dcterms:W3CDTF">2025-06-25T00:54:57Z</dcterms:modified>
</cp:coreProperties>
</file>