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4"/>
  </p:sldMasterIdLst>
  <p:sldIdLst>
    <p:sldId id="257" r:id="rId5"/>
    <p:sldId id="258" r:id="rId6"/>
    <p:sldId id="262" r:id="rId7"/>
    <p:sldId id="272" r:id="rId8"/>
    <p:sldId id="261" r:id="rId9"/>
    <p:sldId id="274" r:id="rId10"/>
    <p:sldId id="275" r:id="rId11"/>
    <p:sldId id="260" r:id="rId12"/>
    <p:sldId id="263" r:id="rId13"/>
    <p:sldId id="264" r:id="rId14"/>
    <p:sldId id="277" r:id="rId15"/>
    <p:sldId id="278" r:id="rId16"/>
    <p:sldId id="279" r:id="rId17"/>
    <p:sldId id="283" r:id="rId18"/>
    <p:sldId id="273" r:id="rId19"/>
    <p:sldId id="284" r:id="rId20"/>
    <p:sldId id="285" r:id="rId21"/>
    <p:sldId id="286" r:id="rId22"/>
    <p:sldId id="281" r:id="rId23"/>
    <p:sldId id="282" r:id="rId24"/>
    <p:sldId id="265" r:id="rId25"/>
    <p:sldId id="266" r:id="rId26"/>
    <p:sldId id="271" r:id="rId27"/>
    <p:sldId id="267" r:id="rId28"/>
    <p:sldId id="287" r:id="rId29"/>
    <p:sldId id="268" r:id="rId30"/>
    <p:sldId id="269" r:id="rId31"/>
    <p:sldId id="27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C8D0F2-0E2E-44AD-B8C1-C43AF00CEF59}" v="1" dt="2025-06-22T23:02:52.4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McGarvey" userId="10f792aa-86bf-4c3d-9133-f10a70eb6323" providerId="ADAL" clId="{53C8D0F2-0E2E-44AD-B8C1-C43AF00CEF59}"/>
    <pc:docChg chg="addSld delSld modSld">
      <pc:chgData name="Matthew McGarvey" userId="10f792aa-86bf-4c3d-9133-f10a70eb6323" providerId="ADAL" clId="{53C8D0F2-0E2E-44AD-B8C1-C43AF00CEF59}" dt="2025-06-22T23:03:04.501" v="3" actId="47"/>
      <pc:docMkLst>
        <pc:docMk/>
      </pc:docMkLst>
      <pc:sldChg chg="delSp modSp add del mod setBg delDesignElem">
        <pc:chgData name="Matthew McGarvey" userId="10f792aa-86bf-4c3d-9133-f10a70eb6323" providerId="ADAL" clId="{53C8D0F2-0E2E-44AD-B8C1-C43AF00CEF59}" dt="2025-06-22T23:03:04.501" v="3" actId="47"/>
        <pc:sldMkLst>
          <pc:docMk/>
          <pc:sldMk cId="1743604424" sldId="256"/>
        </pc:sldMkLst>
        <pc:spChg chg="mod">
          <ac:chgData name="Matthew McGarvey" userId="10f792aa-86bf-4c3d-9133-f10a70eb6323" providerId="ADAL" clId="{53C8D0F2-0E2E-44AD-B8C1-C43AF00CEF59}" dt="2025-06-22T23:03:01.383" v="2" actId="6549"/>
          <ac:spMkLst>
            <pc:docMk/>
            <pc:sldMk cId="1743604424" sldId="256"/>
            <ac:spMk id="7" creationId="{0B22AA52-F62F-56D9-51EB-26DF5BDF9B8A}"/>
          </ac:spMkLst>
        </pc:spChg>
        <pc:spChg chg="del">
          <ac:chgData name="Matthew McGarvey" userId="10f792aa-86bf-4c3d-9133-f10a70eb6323" providerId="ADAL" clId="{53C8D0F2-0E2E-44AD-B8C1-C43AF00CEF59}" dt="2025-06-22T23:02:52.496" v="1"/>
          <ac:spMkLst>
            <pc:docMk/>
            <pc:sldMk cId="1743604424" sldId="256"/>
            <ac:spMk id="9" creationId="{A7E26772-EAFC-10BB-4659-99BF2A8A1546}"/>
          </ac:spMkLst>
        </pc:spChg>
        <pc:spChg chg="del">
          <ac:chgData name="Matthew McGarvey" userId="10f792aa-86bf-4c3d-9133-f10a70eb6323" providerId="ADAL" clId="{53C8D0F2-0E2E-44AD-B8C1-C43AF00CEF59}" dt="2025-06-22T23:02:52.496" v="1"/>
          <ac:spMkLst>
            <pc:docMk/>
            <pc:sldMk cId="1743604424" sldId="256"/>
            <ac:spMk id="11" creationId="{E4AEFA6A-E623-CF1A-3DDF-C38D3A7E2CE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12BED07-6713-92AA-40AF-AE58F4F83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406" y="4512376"/>
            <a:ext cx="8639776" cy="900190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EF77-BF49-E4C1-0FC7-563354777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D5853-25AA-1C3D-EAD2-4966747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7F0DAD-5850-CAAE-CD25-4D6DDDFF3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851B1-0B20-9549-0D70-886AA9D04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8406" y="1720884"/>
            <a:ext cx="8639775" cy="2734693"/>
          </a:xfrm>
          <a:noFill/>
        </p:spPr>
        <p:txBody>
          <a:bodyPr anchor="b">
            <a:normAutofit/>
          </a:bodyPr>
          <a:lstStyle>
            <a:lvl1pPr algn="l">
              <a:defRPr sz="3200" spc="5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94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2C3AB-851A-0D2F-B3AE-5B161CFFC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338" y="1255172"/>
            <a:ext cx="9297346" cy="1050707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89FD6B-3621-3904-7878-A2825C692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24338" y="2419468"/>
            <a:ext cx="9297346" cy="32543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08AE9-D8ED-ED5D-D7B0-A43811777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9EF98B-AC81-D122-3D05-9C4E2FE42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FB543-B138-6627-3714-12105D17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0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3DE16D-F1A0-DDB5-A98C-A9055C93D9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26961" y="1414196"/>
            <a:ext cx="1817441" cy="410060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8A548F-8DA7-C53C-1BFE-7C720CB20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46042" y="1414196"/>
            <a:ext cx="7780919" cy="410060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EA2C8-1C90-25D0-8B0A-30B73CFD3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FF1A4-0404-DA2D-1EA4-828091C0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57155-0F4A-F7B7-C4A8-755572E98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64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48F26-B5E3-8A90-51FC-8520D1D73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A4D95-10F3-6212-8302-5610C43E3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1BE7-A53D-441E-0393-0E59412C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F10F0-B23F-BF4B-DB66-9BCF734DB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5DDEC-13A7-D988-D082-03076F80F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83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80CFA-45ED-71B0-EE3E-CCE6D5C19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2474" y="2413788"/>
            <a:ext cx="8085116" cy="273752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7BECA-A01D-7D7A-F2A6-891EC9D22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2474" y="1351721"/>
            <a:ext cx="8085118" cy="99391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16478-6FAF-D420-0B87-6EABB81E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4289B-CB0D-8AFC-7C02-F755C0DCC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971E4-8A9E-2A30-D7FE-B3505124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69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7F941-C3A7-545F-8046-C7A9AC80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817" y="1272209"/>
            <a:ext cx="9164725" cy="1033670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D4277-CFAE-EEF6-3346-61F06D5A39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5817" y="2425148"/>
            <a:ext cx="4188635" cy="31606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543384-699D-84FC-C8B5-7BDE49BB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1355" y="2425148"/>
            <a:ext cx="4188635" cy="31606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A49386-AFC8-03DA-4563-07B0A0119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ED60A-7704-31D9-7D4D-65C635EDF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6927DA-3B5E-13B8-0BA8-5DCFF00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B55A-280B-BDCB-F966-8578DDE7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442" y="600817"/>
            <a:ext cx="10079497" cy="1168706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6EA03-7008-14AB-547B-E66EA4EC9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7442" y="1798488"/>
            <a:ext cx="4599587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629F56-D2C8-71FE-FA59-002819D51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17442" y="2777279"/>
            <a:ext cx="4599587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2524D2-CA8D-75F3-D089-C2F0E20D47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7352" y="1798488"/>
            <a:ext cx="4599588" cy="668492"/>
          </a:xfrm>
        </p:spPr>
        <p:txBody>
          <a:bodyPr anchor="b"/>
          <a:lstStyle>
            <a:lvl1pPr marL="0" indent="0">
              <a:buNone/>
              <a:defRPr sz="24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9B0E3-5AE5-0516-27BF-9F246137FE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7352" y="2777279"/>
            <a:ext cx="4599588" cy="3276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B319A7-6048-4735-B2AC-6D6043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15F875-F23E-D0D2-9115-CD494FDA0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4F88F-F488-D9D5-CF99-AA1750AA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094593-EFC2-EEEF-74CD-BD00F4132A94}"/>
              </a:ext>
            </a:extLst>
          </p:cNvPr>
          <p:cNvCxnSpPr>
            <a:cxnSpLocks/>
          </p:cNvCxnSpPr>
          <p:nvPr/>
        </p:nvCxnSpPr>
        <p:spPr>
          <a:xfrm>
            <a:off x="6571185" y="2593591"/>
            <a:ext cx="4525755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F851F6D-436C-FA47-8CD1-2C10E735764A}"/>
              </a:ext>
            </a:extLst>
          </p:cNvPr>
          <p:cNvCxnSpPr>
            <a:cxnSpLocks/>
          </p:cNvCxnSpPr>
          <p:nvPr/>
        </p:nvCxnSpPr>
        <p:spPr>
          <a:xfrm>
            <a:off x="1107503" y="2593591"/>
            <a:ext cx="4509526" cy="0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1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91B86-9261-4E82-EF65-30F78154E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A5E84-E43B-20AE-E80D-47CB0B07B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F5797-14F1-9FEB-247C-0E325AF7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B5D7AF-1489-8F93-4828-0AE784B8B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00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CAF1C-8901-AE05-E52C-D5B959410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CD4F90-2973-4FE2-6C2C-5C2AC5C5A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0414B-A7EC-0C14-EFD2-29C5582C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8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378C7-A764-C5E4-A6A4-DC5B1B35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1" y="1391478"/>
            <a:ext cx="3288432" cy="1951414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FE178-4B5D-413B-6583-AB81E8D04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235" y="920080"/>
            <a:ext cx="5312467" cy="502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92F6D-71AB-9630-9DBE-46041C50C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1" y="3566727"/>
            <a:ext cx="3288432" cy="1766325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FEAAD1-C919-6E2E-32D2-E199025FB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88B5D8-E15B-BE38-2A89-BD0F02E1A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ECC26-B78C-4CBD-6883-97E80D3E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AAC029-BE5C-900C-E7D2-DE6E31789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7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04EAA-30F7-390A-C77C-2E5BD821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120" y="1391478"/>
            <a:ext cx="3322510" cy="2037522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 useBgFill="1">
        <p:nvSpPr>
          <p:cNvPr id="3" name="Picture Placeholder 2">
            <a:extLst>
              <a:ext uri="{FF2B5EF4-FFF2-40B4-BE49-F238E27FC236}">
                <a16:creationId xmlns:a16="http://schemas.microsoft.com/office/drawing/2014/main" id="{513A1C34-81AC-D534-67B1-427212289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07143" y="931857"/>
            <a:ext cx="5351659" cy="499630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E1012D-3524-26C6-64C1-8CE6E7A9A2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80120" y="3742792"/>
            <a:ext cx="3322510" cy="1590261"/>
          </a:xfrm>
        </p:spPr>
        <p:txBody>
          <a:bodyPr anchor="b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FA6D7-1BE0-F14D-A2F7-4836180B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56B5AC-3F20-FDC1-D579-7C4C6B4E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074ACA-1D54-81FA-70B1-31AB3011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8EE65-D4F9-418A-1628-F5DFD3DBA2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4305523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3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792104-6F24-CD50-F55E-22A55084D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442" y="1233199"/>
            <a:ext cx="8977511" cy="1073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1059CB-D00E-398D-E4D9-59792FC40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0444" y="2419639"/>
            <a:ext cx="8977509" cy="3141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FBC38-D897-7CBE-AC89-A95A2222D7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7726" y="6199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E7736193-EDE3-4BB5-AE5F-E6E5472AB8BE}" type="datetimeFigureOut">
              <a:rPr lang="en-US" smtClean="0"/>
              <a:t>6/22/2025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28008-2A03-D518-4A75-30816EB0D1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86625" y="6199188"/>
            <a:ext cx="3409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691D49-2BD8-1C36-B43A-CF2F917776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96577" y="6199188"/>
            <a:ext cx="619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1CC2C9B9-B4B7-45CC-A7EB-16F8BADE90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E2A49E-0BD9-321C-F602-AFA2FCF9B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3198" y="931857"/>
            <a:ext cx="10326946" cy="4996302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67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5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7BBA41-D399-C0D5-0742-10B44C15F6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25000"/>
          <a:stretch/>
        </p:blipFill>
        <p:spPr>
          <a:xfrm>
            <a:off x="20" y="10"/>
            <a:ext cx="12191982" cy="6857990"/>
          </a:xfrm>
          <a:prstGeom prst="rect">
            <a:avLst/>
          </a:prstGeom>
          <a:noFill/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9CBC84-F0D5-F7BE-6145-63C8057F4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7129" y="3343259"/>
            <a:ext cx="3574807" cy="1580858"/>
          </a:xfrm>
          <a:noFill/>
        </p:spPr>
        <p:txBody>
          <a:bodyPr tIns="91440" bIns="91440" anchor="b"/>
          <a:lstStyle/>
          <a:p>
            <a:pPr algn="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global view of the current cybersecurity environment and what it means for your credit union.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3593A3F-E735-77A3-8300-AE62B0AFBF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1626" y="1852930"/>
            <a:ext cx="3867531" cy="2071169"/>
          </a:xfrm>
          <a:noFill/>
        </p:spPr>
        <p:txBody>
          <a:bodyPr tIns="91440" bIns="91440" anchor="ctr">
            <a:normAutofit fontScale="90000"/>
          </a:bodyPr>
          <a:lstStyle/>
          <a:p>
            <a:pPr algn="r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Cyber Threat Landscape Update </a:t>
            </a:r>
            <a:b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DBEB0BE4-14AB-EE49-6E3E-15E728D097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5319" y="4669762"/>
            <a:ext cx="3264270" cy="331158"/>
          </a:xfrm>
          <a:prstGeom prst="rect">
            <a:avLst/>
          </a:prstGeom>
        </p:spPr>
      </p:pic>
      <p:pic>
        <p:nvPicPr>
          <p:cNvPr id="8" name="Picture 7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8C16A6E4-9355-70A2-CF2E-05D87470E2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4" y="914428"/>
            <a:ext cx="3336118" cy="275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04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7838B-7629-B655-8517-77B94304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A3818-065F-ADD3-6C8E-1008CADB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F6772-92B2-0183-7ED8-696995C5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811763"/>
            <a:ext cx="8277958" cy="1101013"/>
          </a:xfrm>
        </p:spPr>
        <p:txBody>
          <a:bodyPr anchor="ctr"/>
          <a:lstStyle/>
          <a:p>
            <a:r>
              <a:rPr lang="en-US" dirty="0"/>
              <a:t>Quantum Computing Challenge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1F449195-A6E9-80F4-EA28-5C5CF17C7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7759282-637A-D61A-0ABD-331D6A71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D2F8E8-C918-95B0-F8F9-D7DBF7764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106949" y="2576920"/>
            <a:ext cx="4072885" cy="407288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EC7E5D-EDA6-A7C5-4A1C-B986FBCF8F14}"/>
              </a:ext>
            </a:extLst>
          </p:cNvPr>
          <p:cNvSpPr txBox="1"/>
          <p:nvPr/>
        </p:nvSpPr>
        <p:spPr>
          <a:xfrm>
            <a:off x="3667296" y="2504263"/>
            <a:ext cx="3221885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424242"/>
                </a:solidFill>
                <a:effectLst/>
              </a:rPr>
              <a:t>Breaking Traditional Encryption</a:t>
            </a:r>
            <a:r>
              <a:rPr lang="en-US" sz="1200" b="0" i="0" dirty="0">
                <a:solidFill>
                  <a:srgbClr val="424242"/>
                </a:solidFill>
                <a:effectLst/>
              </a:rPr>
              <a:t>: Quantum computers could eventually break widely used encryption methods (like RSA and ECC), threatening the confidentiality of financial data.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424242"/>
                </a:solidFill>
              </a:rPr>
              <a:t>Data at Risk</a:t>
            </a:r>
            <a:r>
              <a:rPr lang="en-US" sz="1200" dirty="0">
                <a:solidFill>
                  <a:srgbClr val="424242"/>
                </a:solidFill>
              </a:rPr>
              <a:t>: Sensitive data intercepted today could be stored and decrypted later when quantum capabilities mature—a concept known as “harvest now, decrypt later.”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424242"/>
                </a:solidFill>
                <a:effectLst/>
              </a:rPr>
              <a:t>Regulatory Pressure</a:t>
            </a:r>
            <a:r>
              <a:rPr lang="en-US" sz="1200" b="0" i="0" dirty="0">
                <a:solidFill>
                  <a:srgbClr val="424242"/>
                </a:solidFill>
                <a:effectLst/>
              </a:rPr>
              <a:t>: Governments and regulators (e.g., U.S. Quantum Cybersecurity Preparedness Act) are urging financial firms to prepare for quantum threats.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424242"/>
                </a:solidFill>
                <a:effectLst/>
              </a:rPr>
              <a:t>Transition Timeline</a:t>
            </a:r>
            <a:r>
              <a:rPr lang="en-US" sz="1200" b="0" i="0" dirty="0">
                <a:solidFill>
                  <a:srgbClr val="424242"/>
                </a:solidFill>
                <a:effectLst/>
              </a:rPr>
              <a:t>: While practical quantum decryption is still years away, proactive institutions are already investing in quantum-safe infrastructure.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200" b="1" i="0" dirty="0">
                <a:solidFill>
                  <a:srgbClr val="424242"/>
                </a:solidFill>
                <a:effectLst/>
              </a:rPr>
              <a:t>Competitive Advantage</a:t>
            </a:r>
            <a:r>
              <a:rPr lang="en-US" sz="1200" b="0" i="0" dirty="0">
                <a:solidFill>
                  <a:srgbClr val="424242"/>
                </a:solidFill>
                <a:effectLst/>
              </a:rPr>
              <a:t>: Early adopters of quantum-resilient security may gain trust and a strategic edge in the financial sector.</a:t>
            </a:r>
          </a:p>
        </p:txBody>
      </p:sp>
    </p:spTree>
    <p:extLst>
      <p:ext uri="{BB962C8B-B14F-4D97-AF65-F5344CB8AC3E}">
        <p14:creationId xmlns:p14="http://schemas.microsoft.com/office/powerpoint/2010/main" val="157420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89828-909D-919D-36AD-FBFFF0AE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2136B-4CDD-867B-6B33-01047CC3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200"/>
            <a:ext cx="8277958" cy="912842"/>
          </a:xfrm>
        </p:spPr>
        <p:txBody>
          <a:bodyPr/>
          <a:lstStyle/>
          <a:p>
            <a:r>
              <a:rPr lang="en-US" dirty="0"/>
              <a:t>Financial services under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01F5-9CF6-E0AA-835A-50852824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146042"/>
            <a:ext cx="8277958" cy="378248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2024, financial institutions experienced a </a:t>
            </a:r>
            <a:r>
              <a:rPr lang="en-US" b="1" dirty="0"/>
              <a:t>27% year-over-year increase in cyberattacks</a:t>
            </a:r>
            <a:r>
              <a:rPr lang="en-US" dirty="0"/>
              <a:t>, marking a significant escalation in both the </a:t>
            </a:r>
            <a:r>
              <a:rPr lang="en-US" b="1" dirty="0"/>
              <a:t>volume and complexity</a:t>
            </a:r>
            <a:r>
              <a:rPr lang="en-US" dirty="0"/>
              <a:t> of threats targeting the sector</a:t>
            </a:r>
            <a:r>
              <a:rPr lang="en-US" b="1" dirty="0"/>
              <a:t>.</a:t>
            </a:r>
          </a:p>
          <a:p>
            <a:r>
              <a:rPr lang="en-US" b="1" dirty="0"/>
              <a:t>Most common is a DDoS (Distributed Denial of Service) Attack </a:t>
            </a:r>
            <a:r>
              <a:rPr lang="en-US" dirty="0"/>
              <a:t>which is a malicious attempt to disrupt the normal traffic of a targeted server, service, or network by overwhelming it with a flood of internet traffic. </a:t>
            </a:r>
          </a:p>
          <a:p>
            <a:pPr lvl="1"/>
            <a:r>
              <a:rPr lang="en-US" dirty="0"/>
              <a:t>Create a Bot, Overwhelm the network with traffic, Cause a Crash</a:t>
            </a:r>
          </a:p>
          <a:p>
            <a:pPr lvl="1"/>
            <a:r>
              <a:rPr lang="en-US" dirty="0"/>
              <a:t>On average, each financial institution faced nearly </a:t>
            </a:r>
            <a:r>
              <a:rPr lang="en-US" b="1" dirty="0"/>
              <a:t>13,000 DDoS attacks</a:t>
            </a:r>
            <a:r>
              <a:rPr lang="en-US" dirty="0"/>
              <a:t> in 2024. Up 17% in North America alone</a:t>
            </a:r>
          </a:p>
          <a:p>
            <a:r>
              <a:rPr lang="en-US" b="1" dirty="0"/>
              <a:t>DNS-based threats</a:t>
            </a:r>
            <a:r>
              <a:rPr lang="en-US" dirty="0"/>
              <a:t> exploit the Domain Name System (DNS)—the internet’s address book—to disrupt services, steal data, or redirect users to malicious sites.</a:t>
            </a:r>
          </a:p>
          <a:p>
            <a:pPr lvl="1"/>
            <a:r>
              <a:rPr lang="en-US" dirty="0"/>
              <a:t>DNS query floods rose by over </a:t>
            </a:r>
            <a:r>
              <a:rPr lang="en-US" b="1" dirty="0"/>
              <a:t>272% globally</a:t>
            </a:r>
            <a:r>
              <a:rPr lang="en-US" dirty="0"/>
              <a:t>, with financial firms absorbing the highest share of these application-layer attacks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184B4B92-70C7-C3F4-394B-C8AE73A59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A99497B-1715-06C2-9B4C-4695CF7BD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4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A5C23-3386-7958-2181-EFBCC9C71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EB8375-2330-C720-1D80-FEDBACB99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BE615-D832-0FAD-1B58-ABD348AB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Financial services under fire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1160-0EDD-B07F-9ADC-3F9956F2E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3141785"/>
          </a:xfrm>
        </p:spPr>
        <p:txBody>
          <a:bodyPr>
            <a:normAutofit/>
          </a:bodyPr>
          <a:lstStyle/>
          <a:p>
            <a:r>
              <a:rPr lang="en-US" b="1" dirty="0"/>
              <a:t>SQL Injection (SQLi)</a:t>
            </a:r>
            <a:r>
              <a:rPr lang="en-US" dirty="0"/>
              <a:t> is a type of cyberattack where malicious SQL code is inserted into input fields or application queries to manipulate a database. It’s one of the most dangerous and common web vulnerabilities, especially in applications that handle sensitive data—like those used by financial institutions.</a:t>
            </a:r>
          </a:p>
          <a:p>
            <a:r>
              <a:rPr lang="en-US" b="1" dirty="0"/>
              <a:t>Insider threats</a:t>
            </a:r>
            <a:r>
              <a:rPr lang="en-US" dirty="0"/>
              <a:t> refer to security risks that originate from within an organization—typically involving employees, contractors, or business partners who have access to sensitive systems or data. These threats can be </a:t>
            </a:r>
            <a:r>
              <a:rPr lang="en-US" b="1" dirty="0"/>
              <a:t>malicious</a:t>
            </a:r>
            <a:r>
              <a:rPr lang="en-US" dirty="0"/>
              <a:t> (intentional harm) </a:t>
            </a:r>
            <a:r>
              <a:rPr lang="en-US" b="1" dirty="0"/>
              <a:t>negligent</a:t>
            </a:r>
            <a:r>
              <a:rPr lang="en-US" dirty="0"/>
              <a:t> (accidental breaches) or </a:t>
            </a:r>
            <a:r>
              <a:rPr lang="en-US" b="1" dirty="0"/>
              <a:t>compromised </a:t>
            </a:r>
            <a:r>
              <a:rPr lang="en-US" dirty="0"/>
              <a:t>(stolen credentials).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667AA875-4236-C8AD-7281-3D81C7918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037CB6E-139B-4CFB-7AE9-82465BEA43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94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16B76-E6C1-2800-3037-E988EE51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83FCC-916C-2ABC-F826-A0783EC95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472D5-0850-C13F-1F2B-9AE9C62F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Impact on Financial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7ED7-BD33-F39D-2BD7-0B422E00B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3377699"/>
          </a:xfrm>
        </p:spPr>
        <p:txBody>
          <a:bodyPr/>
          <a:lstStyle/>
          <a:p>
            <a:r>
              <a:rPr lang="en-US" b="1" dirty="0"/>
              <a:t>Service Downtime</a:t>
            </a:r>
            <a:r>
              <a:rPr lang="en-US" dirty="0"/>
              <a:t>: Interrupts online banking, trading platforms, and payment systems.</a:t>
            </a:r>
          </a:p>
          <a:p>
            <a:r>
              <a:rPr lang="en-US" b="1" dirty="0"/>
              <a:t>Customer Trust</a:t>
            </a:r>
            <a:r>
              <a:rPr lang="en-US" dirty="0"/>
              <a:t>: Erodes confidence in the institution’s security.</a:t>
            </a:r>
          </a:p>
          <a:p>
            <a:r>
              <a:rPr lang="en-US" b="1" dirty="0"/>
              <a:t>Financial Loss</a:t>
            </a:r>
            <a:r>
              <a:rPr lang="en-US" dirty="0"/>
              <a:t>: Includes mitigation costs, lost revenue, and potential regulatory fines.</a:t>
            </a:r>
          </a:p>
          <a:p>
            <a:pPr lvl="1"/>
            <a:r>
              <a:rPr lang="en-US" dirty="0"/>
              <a:t>Rising Cost of Breaches - The average cost of a data breach in financial services has reached </a:t>
            </a:r>
            <a:r>
              <a:rPr lang="en-US" b="1" dirty="0"/>
              <a:t>$9.28 million</a:t>
            </a:r>
            <a:r>
              <a:rPr lang="en-US" dirty="0"/>
              <a:t>, among the highest across all industries</a:t>
            </a:r>
          </a:p>
          <a:p>
            <a:r>
              <a:rPr lang="en-US" b="1" dirty="0"/>
              <a:t>Reputation Damage</a:t>
            </a:r>
            <a:r>
              <a:rPr lang="en-US" dirty="0"/>
              <a:t>: Can lead to long-term brand harm and customer churn.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C92273AC-37EA-0C8D-D513-13DDF8FAB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AE7F0FF-487E-6B29-2269-6775BCC62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00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BE9156-355E-2091-1D57-246354874F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4F563D-9E19-7E1D-FA0C-0CDDA39E36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18119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533A0E-CF77-56E1-B27E-B0D0ECADE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935624"/>
            <a:ext cx="8277958" cy="1089120"/>
          </a:xfrm>
        </p:spPr>
        <p:txBody>
          <a:bodyPr/>
          <a:lstStyle/>
          <a:p>
            <a:r>
              <a:rPr lang="en-US" dirty="0"/>
              <a:t>SERVICE DOWNTIME: WHAT LIES BELOW THE SURFACE?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25DD9-DF40-EF5B-A34E-28CEE724A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024744"/>
            <a:ext cx="8277958" cy="5481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 Operational Disruption</a:t>
            </a:r>
            <a:endParaRPr lang="en-US" dirty="0"/>
          </a:p>
          <a:p>
            <a:r>
              <a:rPr lang="en-US" dirty="0"/>
              <a:t>Halt online banking, mobile apps, and bill payment services, directly affecting millions of members.</a:t>
            </a:r>
          </a:p>
          <a:p>
            <a:r>
              <a:rPr lang="en-US" dirty="0"/>
              <a:t>These outages can last days or even weeks, severely disrupting daily operations and member access to funds.</a:t>
            </a:r>
          </a:p>
          <a:p>
            <a:pPr marL="0" indent="0">
              <a:buNone/>
            </a:pPr>
            <a:r>
              <a:rPr lang="en-US" b="1" dirty="0"/>
              <a:t>2. Financial and Reputational Damage</a:t>
            </a:r>
            <a:endParaRPr lang="en-US" dirty="0"/>
          </a:p>
          <a:p>
            <a:pPr lvl="0"/>
            <a:r>
              <a:rPr lang="en-US" dirty="0"/>
              <a:t>Downtime leads to </a:t>
            </a:r>
            <a:r>
              <a:rPr lang="en-US" b="1" dirty="0"/>
              <a:t>lost revenue</a:t>
            </a:r>
            <a:r>
              <a:rPr lang="en-US" dirty="0"/>
              <a:t>, especially from transaction fees and loan processing delays.</a:t>
            </a:r>
          </a:p>
          <a:p>
            <a:pPr lvl="0"/>
            <a:r>
              <a:rPr lang="en-US" dirty="0"/>
              <a:t>Members may lose confidence in the credit union’s ability to safeguard their assets, potentially leading to </a:t>
            </a:r>
            <a:r>
              <a:rPr lang="en-US" b="1" dirty="0"/>
              <a:t>account closures or migrations</a:t>
            </a:r>
            <a:r>
              <a:rPr lang="en-US" dirty="0"/>
              <a:t> to more secure institutions.</a:t>
            </a:r>
          </a:p>
          <a:p>
            <a:pPr lvl="0"/>
            <a:r>
              <a:rPr lang="en-US" dirty="0"/>
              <a:t>Reputational harm can be long-lasting, especially if the breach involves sensitive data exposure.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77BE696B-2B8F-59CB-32F8-E124F81A6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6E0896DA-EFC2-BC2D-EB7D-FC9ADE1A5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0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A5337-E527-6EFD-C388-D3003A647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4BC326-E07C-CDA9-8C3A-96E47F238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18119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0758E1-490F-7C4F-3176-949C6810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SERVICE DOWNTIME: WHAT LIES BELOW THE SURFACE?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8B4D0-E548-F6ED-BA62-E4FB325106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 Regulatory and Legal Consequences</a:t>
            </a:r>
            <a:endParaRPr lang="en-US" dirty="0"/>
          </a:p>
          <a:p>
            <a:pPr lvl="0"/>
            <a:r>
              <a:rPr lang="en-US" dirty="0"/>
              <a:t>Under new NCUA rules effective September 2023, federally insured credit unions must report cyber incidents within </a:t>
            </a:r>
            <a:r>
              <a:rPr lang="en-US" b="1" dirty="0"/>
              <a:t>72 hours</a:t>
            </a:r>
            <a:r>
              <a:rPr lang="en-US" dirty="0"/>
              <a:t> </a:t>
            </a:r>
          </a:p>
          <a:p>
            <a:pPr lvl="0"/>
            <a:r>
              <a:rPr lang="en-US" dirty="0"/>
              <a:t>Failure to comply can result in </a:t>
            </a:r>
            <a:r>
              <a:rPr lang="en-US" b="1" dirty="0"/>
              <a:t>regulatory penalties</a:t>
            </a:r>
            <a:r>
              <a:rPr lang="en-US" dirty="0"/>
              <a:t> and increased scrutiny.</a:t>
            </a:r>
          </a:p>
          <a:p>
            <a:pPr lvl="0"/>
            <a:r>
              <a:rPr lang="en-US" dirty="0"/>
              <a:t>If member data is compromised, credit unions may face </a:t>
            </a:r>
            <a:r>
              <a:rPr lang="en-US" b="1" dirty="0"/>
              <a:t>class-action lawsuits</a:t>
            </a:r>
            <a:r>
              <a:rPr lang="en-US" dirty="0"/>
              <a:t> or enforcement actions under privacy laws.</a:t>
            </a:r>
          </a:p>
          <a:p>
            <a:pPr marL="0" indent="0">
              <a:buNone/>
            </a:pPr>
            <a:r>
              <a:rPr lang="en-US" b="1" dirty="0"/>
              <a:t>4.  Long-Term Strategic Impact</a:t>
            </a:r>
            <a:endParaRPr lang="en-US" dirty="0"/>
          </a:p>
          <a:p>
            <a:pPr lvl="0"/>
            <a:r>
              <a:rPr lang="en-US" dirty="0"/>
              <a:t>Persistent threats and repeated incidents may force credit unions to </a:t>
            </a:r>
            <a:r>
              <a:rPr lang="en-US" b="1" dirty="0"/>
              <a:t>rethink their IT strategies</a:t>
            </a:r>
            <a:r>
              <a:rPr lang="en-US" dirty="0"/>
              <a:t>, invest heavily in cybersecurity, and adopt more robust business continuity plans </a:t>
            </a:r>
          </a:p>
          <a:p>
            <a:pPr lvl="0"/>
            <a:r>
              <a:rPr lang="en-US" dirty="0"/>
              <a:t>Impact on smaller credit unions could be financially challenging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22B16CF2-DAC5-A6EA-4D3B-1DD84C463D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4986AD0-9122-709D-7011-88E4B35FB9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34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0E16B1-32AB-C7BD-A8A3-E83D0A2A0F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8D7FBB-42ED-C3C6-E691-460DC20C7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18119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4D2C2B-E719-8AFC-F629-6EC10D6A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MEETING THE EXPECTATION OF REGULATORS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F25BA-39C4-5509-D81F-EEAFA94B4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Regulators respond swiftly and decisively after a cyberattack on a bank or credit union, focusing on </a:t>
            </a:r>
            <a:r>
              <a:rPr lang="en-US" b="1" dirty="0"/>
              <a:t>containment, accountability, and future prevention</a:t>
            </a:r>
            <a:r>
              <a:rPr lang="en-US" dirty="0"/>
              <a:t>. Here's how they typically react: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/>
              <a:t>Credit unions</a:t>
            </a:r>
            <a:r>
              <a:rPr lang="en-US" dirty="0"/>
              <a:t> must report a “reportable cyber incident” to the </a:t>
            </a:r>
            <a:r>
              <a:rPr lang="en-US" b="1" dirty="0"/>
              <a:t>National Credit Union Administration (NCUA)</a:t>
            </a:r>
            <a:r>
              <a:rPr lang="en-US" dirty="0"/>
              <a:t> within </a:t>
            </a:r>
            <a:r>
              <a:rPr lang="en-US" b="1" dirty="0"/>
              <a:t>72 hours</a:t>
            </a:r>
            <a:r>
              <a:rPr lang="en-US" dirty="0"/>
              <a:t> of reasonably believing an incident occurred. Also required by The </a:t>
            </a:r>
            <a:r>
              <a:rPr lang="en-US" b="1" dirty="0"/>
              <a:t>Cyber Incident Reporting for Critical Infrastructure Act (CIRCIA)</a:t>
            </a:r>
            <a:r>
              <a:rPr lang="en-US" dirty="0"/>
              <a:t> </a:t>
            </a:r>
          </a:p>
          <a:p>
            <a:pPr lvl="1"/>
            <a:r>
              <a:rPr lang="en-US" dirty="0"/>
              <a:t>A reportable incident includes:</a:t>
            </a:r>
          </a:p>
          <a:p>
            <a:pPr lvl="2"/>
            <a:r>
              <a:rPr lang="en-US" dirty="0"/>
              <a:t>Unauthorized access to sensitive data</a:t>
            </a:r>
          </a:p>
          <a:p>
            <a:pPr lvl="2"/>
            <a:r>
              <a:rPr lang="en-US" dirty="0"/>
              <a:t>Disruption of vital member services</a:t>
            </a:r>
          </a:p>
          <a:p>
            <a:pPr lvl="2"/>
            <a:r>
              <a:rPr lang="en-US" dirty="0"/>
              <a:t>Compromise via third-party vendors</a:t>
            </a:r>
          </a:p>
          <a:p>
            <a:pPr marL="0" indent="0">
              <a:buNone/>
            </a:pPr>
            <a:r>
              <a:rPr lang="en-US" dirty="0"/>
              <a:t>2. Regulatory Oversight </a:t>
            </a:r>
          </a:p>
          <a:p>
            <a:pPr lvl="0"/>
            <a:r>
              <a:rPr lang="en-US" dirty="0"/>
              <a:t>The NCUA and other regulators may initiate </a:t>
            </a:r>
            <a:r>
              <a:rPr lang="en-US" b="1" dirty="0"/>
              <a:t>investigations or audits</a:t>
            </a:r>
            <a:r>
              <a:rPr lang="en-US" dirty="0"/>
              <a:t> to assess:</a:t>
            </a:r>
          </a:p>
          <a:p>
            <a:pPr lvl="1"/>
            <a:r>
              <a:rPr lang="en-US" dirty="0"/>
              <a:t>The adequacy of the institution’s cybersecurity controls</a:t>
            </a:r>
          </a:p>
          <a:p>
            <a:pPr lvl="1"/>
            <a:r>
              <a:rPr lang="en-US" dirty="0"/>
              <a:t>Compliance with federal regulations (e.g., Part 748 of NCUA rules)</a:t>
            </a:r>
          </a:p>
          <a:p>
            <a:pPr lvl="1"/>
            <a:r>
              <a:rPr lang="en-US" dirty="0"/>
              <a:t>Effectiveness of the Incident Response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350E4688-79A1-3AED-3D5F-A1C67716E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4A1C757-6E58-A945-C9AE-809C277EF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89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2DE854-B8CB-74AE-AA49-748E6C078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8A35227-1792-75DF-3ACE-506CAFDCA8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18119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9AAB85-4BC2-FE2D-D633-41E8929C2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MEETING THE EXPECTATION OF REGULATORS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3B33C-7452-86E7-6169-C1807AF9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 Enforcement and Penalties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4. Governance and Board Accountability</a:t>
            </a:r>
            <a:endParaRPr lang="en-US" dirty="0"/>
          </a:p>
          <a:p>
            <a:pPr lvl="0"/>
            <a:r>
              <a:rPr lang="en-US" dirty="0"/>
              <a:t>The NCUA emphasizes that </a:t>
            </a:r>
            <a:r>
              <a:rPr lang="en-US" b="1" dirty="0"/>
              <a:t>Boards of Directors</a:t>
            </a:r>
            <a:r>
              <a:rPr lang="en-US" dirty="0"/>
              <a:t> must:</a:t>
            </a:r>
          </a:p>
          <a:p>
            <a:pPr lvl="1"/>
            <a:r>
              <a:rPr lang="en-US" dirty="0"/>
              <a:t>Oversee cybersecurity strategy and risk management</a:t>
            </a:r>
          </a:p>
          <a:p>
            <a:pPr lvl="1"/>
            <a:r>
              <a:rPr lang="en-US" dirty="0"/>
              <a:t>Approve and annually review the information security program</a:t>
            </a:r>
          </a:p>
          <a:p>
            <a:pPr lvl="1"/>
            <a:r>
              <a:rPr lang="en-US" dirty="0"/>
              <a:t>Ensure adequate resources and training are in place </a:t>
            </a:r>
          </a:p>
          <a:p>
            <a:pPr marL="0" indent="0">
              <a:buNone/>
            </a:pPr>
            <a:r>
              <a:rPr lang="en-US" b="1" dirty="0"/>
              <a:t>5. Public Communication and Member Notification</a:t>
            </a:r>
            <a:endParaRPr lang="en-US" dirty="0"/>
          </a:p>
          <a:p>
            <a:pPr lvl="0"/>
            <a:r>
              <a:rPr lang="en-US" dirty="0"/>
              <a:t>Institutions are expected to </a:t>
            </a:r>
            <a:r>
              <a:rPr lang="en-US" b="1" dirty="0"/>
              <a:t>notify affected members</a:t>
            </a:r>
            <a:r>
              <a:rPr lang="en-US" dirty="0"/>
              <a:t> promptly and transparently.</a:t>
            </a:r>
          </a:p>
          <a:p>
            <a:pPr lvl="0"/>
            <a:r>
              <a:rPr lang="en-US" dirty="0"/>
              <a:t>Regulators may issue </a:t>
            </a:r>
            <a:r>
              <a:rPr lang="en-US" b="1" dirty="0"/>
              <a:t>public statements</a:t>
            </a:r>
            <a:r>
              <a:rPr lang="en-US" dirty="0"/>
              <a:t> or advisories to reassure the public and maintain trust in the financial system.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8EECE5CF-BF53-957D-7A79-27C44CCA7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CDF595F-FD96-3E8F-EEB4-81BF66538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84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A8A60D-F821-44F6-BF05-0F8FD26C3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798CB3-8C7F-B41B-2AB5-0A7046E3BD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18119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353935-E448-2784-1BFF-5FE657F4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IMPACT OF CLASS ACTION LAWSUITS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DDDA1-DDE9-BE05-5038-E59335E47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What Can the Board Expect in the event of a Class Action Suit?</a:t>
            </a:r>
          </a:p>
          <a:p>
            <a:pPr lvl="0"/>
            <a:r>
              <a:rPr lang="en-US" dirty="0"/>
              <a:t>Lawsuits typically allege </a:t>
            </a:r>
            <a:r>
              <a:rPr lang="en-US" b="1" dirty="0"/>
              <a:t>negligence</a:t>
            </a:r>
            <a:r>
              <a:rPr lang="en-US" dirty="0"/>
              <a:t>, </a:t>
            </a:r>
            <a:r>
              <a:rPr lang="en-US" b="1" dirty="0"/>
              <a:t>failure to notify members promptly</a:t>
            </a:r>
            <a:r>
              <a:rPr lang="en-US" dirty="0"/>
              <a:t>, and </a:t>
            </a:r>
            <a:r>
              <a:rPr lang="en-US" b="1" dirty="0"/>
              <a:t>non-compliance with data protection standards</a:t>
            </a:r>
            <a:r>
              <a:rPr lang="en-US" dirty="0"/>
              <a:t>.</a:t>
            </a:r>
          </a:p>
          <a:p>
            <a:pPr lvl="0"/>
            <a:r>
              <a:rPr lang="en-US" dirty="0"/>
              <a:t>Plaintiffs typically claim the institution failed to safeguard sensitive data and did not disclose the breach details in a timely manner </a:t>
            </a:r>
          </a:p>
          <a:p>
            <a:r>
              <a:rPr lang="en-US" dirty="0"/>
              <a:t>Typical Outcomes:</a:t>
            </a:r>
          </a:p>
          <a:p>
            <a:pPr lvl="1"/>
            <a:r>
              <a:rPr lang="en-US" dirty="0"/>
              <a:t>Settlement payouts per member</a:t>
            </a:r>
          </a:p>
          <a:p>
            <a:pPr lvl="1"/>
            <a:r>
              <a:rPr lang="en-US" dirty="0"/>
              <a:t>Reputational Damage</a:t>
            </a:r>
          </a:p>
          <a:p>
            <a:pPr lvl="1"/>
            <a:r>
              <a:rPr lang="en-US" dirty="0"/>
              <a:t>Operational Damage</a:t>
            </a:r>
          </a:p>
          <a:p>
            <a:pPr lvl="1"/>
            <a:r>
              <a:rPr lang="en-US" dirty="0"/>
              <a:t>Increased IT Costs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1995978F-9EED-1AC2-D2EC-25DE10CB9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28F3894-B1D1-FCE3-8613-A8B276375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809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B6813-AF8F-486F-0DF9-AD79753A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6A8D6-1C7B-3B3B-9F38-8EDC2051E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E4ED0-1374-9B34-D3A3-2D5D515E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653143"/>
            <a:ext cx="8277958" cy="1268963"/>
          </a:xfrm>
        </p:spPr>
        <p:txBody>
          <a:bodyPr/>
          <a:lstStyle/>
          <a:p>
            <a:r>
              <a:rPr lang="en-US" dirty="0"/>
              <a:t>NCUA’s 2025 Cybersecurity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73D6F-0ED3-BF71-1D93-BFA89205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1922106"/>
            <a:ext cx="8277958" cy="51878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These priorities reflect the increasing complexity of cyber threats and the need for credit unions to embed cybersecurity into their core operations.</a:t>
            </a:r>
          </a:p>
          <a:p>
            <a:pPr marL="457200" lvl="1" indent="0">
              <a:buNone/>
            </a:pPr>
            <a:r>
              <a:rPr lang="en-US" b="1" dirty="0"/>
              <a:t>1. Cyber Resilience - </a:t>
            </a:r>
            <a:r>
              <a:rPr lang="en-US" dirty="0"/>
              <a:t>Cybersecurity is now seen as a </a:t>
            </a:r>
            <a:r>
              <a:rPr lang="en-US" b="1" dirty="0"/>
              <a:t>pillar of financial resilience</a:t>
            </a:r>
            <a:r>
              <a:rPr lang="en-US" dirty="0"/>
              <a:t>. The NCUA emphasizes that protecting digital infrastructure is essential to maintaining operational continuity and member trust.</a:t>
            </a:r>
          </a:p>
          <a:p>
            <a:pPr marL="457200" lvl="1" indent="0">
              <a:buNone/>
            </a:pPr>
            <a:r>
              <a:rPr lang="en-US" dirty="0"/>
              <a:t>Credit unions are expected to:</a:t>
            </a:r>
          </a:p>
          <a:p>
            <a:pPr lvl="1"/>
            <a:r>
              <a:rPr lang="en-US" dirty="0"/>
              <a:t>Conduct </a:t>
            </a:r>
            <a:r>
              <a:rPr lang="en-US" b="1" dirty="0"/>
              <a:t>comprehensive risk assessments</a:t>
            </a:r>
            <a:endParaRPr lang="en-US" dirty="0"/>
          </a:p>
          <a:p>
            <a:pPr lvl="1"/>
            <a:r>
              <a:rPr lang="en-US" dirty="0"/>
              <a:t>Implement and test </a:t>
            </a:r>
            <a:r>
              <a:rPr lang="en-US" b="1" dirty="0"/>
              <a:t>incident response plans</a:t>
            </a:r>
            <a:endParaRPr lang="en-US" dirty="0"/>
          </a:p>
          <a:p>
            <a:pPr lvl="1"/>
            <a:r>
              <a:rPr lang="en-US" dirty="0"/>
              <a:t>Ensure </a:t>
            </a:r>
            <a:r>
              <a:rPr lang="en-US" b="1" dirty="0"/>
              <a:t>system availability and data integrity</a:t>
            </a:r>
            <a:r>
              <a:rPr lang="en-US" dirty="0"/>
              <a:t> during disruptions</a:t>
            </a:r>
          </a:p>
          <a:p>
            <a:pPr marL="0" indent="0">
              <a:buNone/>
            </a:pPr>
            <a:r>
              <a:rPr lang="en-US" b="1" dirty="0"/>
              <a:t>2. Governance and Oversight</a:t>
            </a:r>
          </a:p>
          <a:p>
            <a:r>
              <a:rPr lang="en-US" dirty="0"/>
              <a:t>Cybersecurity must be </a:t>
            </a:r>
            <a:r>
              <a:rPr lang="en-US" b="1" dirty="0"/>
              <a:t>embedded in organizational culture</a:t>
            </a:r>
            <a:r>
              <a:rPr lang="en-US" dirty="0"/>
              <a:t>, with boards and leadership playing an active role.</a:t>
            </a:r>
          </a:p>
          <a:p>
            <a:pPr marL="457200" lvl="1" indent="0">
              <a:buNone/>
            </a:pPr>
            <a:r>
              <a:rPr lang="en-US" dirty="0"/>
              <a:t>Key expectations include:</a:t>
            </a:r>
          </a:p>
          <a:p>
            <a:pPr lvl="1"/>
            <a:r>
              <a:rPr lang="en-US" b="1" dirty="0"/>
              <a:t>Board-level cybersecurity oversight</a:t>
            </a:r>
            <a:endParaRPr lang="en-US" dirty="0"/>
          </a:p>
          <a:p>
            <a:pPr lvl="1"/>
            <a:r>
              <a:rPr lang="en-US" dirty="0"/>
              <a:t>Regular </a:t>
            </a:r>
            <a:r>
              <a:rPr lang="en-US" b="1" dirty="0"/>
              <a:t>training and awareness programs</a:t>
            </a:r>
            <a:endParaRPr lang="en-US" dirty="0"/>
          </a:p>
          <a:p>
            <a:pPr lvl="1"/>
            <a:r>
              <a:rPr lang="en-US" dirty="0"/>
              <a:t>Clear </a:t>
            </a:r>
            <a:r>
              <a:rPr lang="en-US" b="1" dirty="0"/>
              <a:t>accountability structures</a:t>
            </a:r>
            <a:r>
              <a:rPr lang="en-US" dirty="0"/>
              <a:t> for cyber risk management 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A4C99207-FD24-23D5-7DE8-F967052EB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606740B-9CA9-D3E9-7F1C-6EB0955E5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0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A89828-909D-919D-36AD-FBFFF0AEE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79348" y="-98043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E2136B-4CDD-867B-6B33-01047CC34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8316" y="773988"/>
            <a:ext cx="8581164" cy="1073825"/>
          </a:xfrm>
        </p:spPr>
        <p:txBody>
          <a:bodyPr anchor="ctr"/>
          <a:lstStyle/>
          <a:p>
            <a:r>
              <a:rPr lang="en-US" dirty="0"/>
              <a:t> Geopolitical Drivers of Cyber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901F5-9CF6-E0AA-835A-508528245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138684"/>
            <a:ext cx="8277958" cy="4426017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tx2"/>
                </a:solidFill>
              </a:rPr>
              <a:t>Unprecidented Active Conflict by Nation-States  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Russia v. Ukraine, 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Pakistan v. India </a:t>
            </a:r>
          </a:p>
          <a:p>
            <a:pPr lvl="1"/>
            <a:r>
              <a:rPr lang="en-US" sz="2000" b="1" dirty="0">
                <a:solidFill>
                  <a:schemeClr val="tx2"/>
                </a:solidFill>
              </a:rPr>
              <a:t>Isreal v. Iran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All have sophisticated Cyber threat capabilities 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Nation-state actors are increasingly using cyberattacks as tools of economic and political influence, especially amid U.S. tensions with China, Russia, Iran, and North Korea.</a:t>
            </a:r>
          </a:p>
          <a:p>
            <a:r>
              <a:rPr lang="en-US" sz="2000" b="1" dirty="0">
                <a:solidFill>
                  <a:schemeClr val="tx2"/>
                </a:solidFill>
              </a:rPr>
              <a:t>Cyber operations are often used to disrupt critical infrastructure, steal intellectual property, or influence public opinion.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184B4B92-70C7-C3F4-394B-C8AE73A59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A99497B-1715-06C2-9B4C-4695CF7BD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81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7838B-7629-B655-8517-77B943045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4A3818-065F-ADD3-6C8E-1008CADB99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9F6772-92B2-0183-7ED8-696995C5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>
            <a:normAutofit/>
          </a:bodyPr>
          <a:lstStyle/>
          <a:p>
            <a:r>
              <a:rPr lang="en-US" dirty="0"/>
              <a:t>NCUA’s 2025 Cybersecurity Priorities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201AF9-1CAD-52F9-F9E0-E3F46CEB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483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3. Third-Party Risk Management</a:t>
            </a:r>
          </a:p>
          <a:p>
            <a:pPr marL="457200" lvl="1" indent="0">
              <a:buNone/>
            </a:pPr>
            <a:r>
              <a:rPr lang="en-US" dirty="0"/>
              <a:t>Vendors are often the weakest link in the cybersecurity chain. The NCUA requires credit unions to:</a:t>
            </a:r>
          </a:p>
          <a:p>
            <a:pPr lvl="1"/>
            <a:r>
              <a:rPr lang="en-US" dirty="0"/>
              <a:t>Perform </a:t>
            </a:r>
            <a:r>
              <a:rPr lang="en-US" b="1" dirty="0"/>
              <a:t>cybersecurity assessments</a:t>
            </a:r>
            <a:r>
              <a:rPr lang="en-US" dirty="0"/>
              <a:t> on all critical vendors</a:t>
            </a:r>
          </a:p>
          <a:p>
            <a:pPr lvl="1"/>
            <a:r>
              <a:rPr lang="en-US" dirty="0"/>
              <a:t>Include </a:t>
            </a:r>
            <a:r>
              <a:rPr lang="en-US" b="1" dirty="0"/>
              <a:t>security clauses in contracts</a:t>
            </a:r>
            <a:endParaRPr lang="en-US" dirty="0"/>
          </a:p>
          <a:p>
            <a:pPr lvl="1"/>
            <a:r>
              <a:rPr lang="en-US" dirty="0"/>
              <a:t>Monitor vendor compliance with regulatory standards</a:t>
            </a:r>
          </a:p>
          <a:p>
            <a:pPr marL="0" indent="0">
              <a:buNone/>
            </a:pPr>
            <a:r>
              <a:rPr lang="en-US" b="1" dirty="0"/>
              <a:t>4. Incident Reporting</a:t>
            </a:r>
          </a:p>
          <a:p>
            <a:r>
              <a:rPr lang="en-US" dirty="0"/>
              <a:t>Credit unions must report cyber incidents that could materially impact operations </a:t>
            </a:r>
            <a:r>
              <a:rPr lang="en-US" b="1" dirty="0"/>
              <a:t>within 72 hours</a:t>
            </a:r>
            <a:r>
              <a:rPr lang="en-US" dirty="0"/>
              <a:t>, including those involving third-party providers </a:t>
            </a:r>
          </a:p>
          <a:p>
            <a:pPr marL="0" indent="0">
              <a:buNone/>
            </a:pPr>
            <a:r>
              <a:rPr lang="en-US" b="1" dirty="0"/>
              <a:t>5. Use of NCUA Tools</a:t>
            </a:r>
          </a:p>
          <a:p>
            <a:r>
              <a:rPr lang="en-US" dirty="0"/>
              <a:t>The </a:t>
            </a:r>
            <a:r>
              <a:rPr lang="en-US" b="1" dirty="0"/>
              <a:t>Automated Cybersecurity Evaluation Toolbox (ACET)</a:t>
            </a:r>
            <a:r>
              <a:rPr lang="en-US" dirty="0"/>
              <a:t> is recommended for assessing cybersecurity maturity and identifying gaps</a:t>
            </a:r>
          </a:p>
          <a:p>
            <a:pPr lvl="1"/>
            <a:endParaRPr lang="en-US" dirty="0"/>
          </a:p>
          <a:p>
            <a:pPr lvl="1"/>
            <a:endParaRPr lang="en-US" b="1" dirty="0"/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1F449195-A6E9-80F4-EA28-5C5CF17C7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7759282-637A-D61A-0ABD-331D6A71B3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5F43C-6A6B-78FC-F808-A7345D49A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0015CF5-C2AD-C09D-B061-70EDF3E634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CFAB23-C9CB-D7ED-2D05-AFCA351DE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THREATS, CHALLENGES,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EFA2C-6D04-BEFE-6FCB-B5510C544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/>
          </a:bodyPr>
          <a:lstStyle/>
          <a:p>
            <a:r>
              <a:rPr lang="en-US" dirty="0"/>
              <a:t>Most Common Threats faced by Credit Unions:</a:t>
            </a:r>
          </a:p>
          <a:p>
            <a:pPr lvl="1"/>
            <a:r>
              <a:rPr lang="en-US" dirty="0"/>
              <a:t>Phishing</a:t>
            </a:r>
          </a:p>
          <a:p>
            <a:pPr lvl="1"/>
            <a:r>
              <a:rPr lang="en-US" dirty="0"/>
              <a:t>Ransomware</a:t>
            </a:r>
          </a:p>
          <a:p>
            <a:pPr lvl="1"/>
            <a:r>
              <a:rPr lang="en-US" dirty="0"/>
              <a:t>Vendor Compromise</a:t>
            </a:r>
          </a:p>
          <a:p>
            <a:pPr lvl="1"/>
            <a:r>
              <a:rPr lang="en-US" dirty="0"/>
              <a:t>Fraud driven by AI</a:t>
            </a:r>
          </a:p>
          <a:p>
            <a:r>
              <a:rPr lang="en-US" dirty="0"/>
              <a:t>Challenges Faced:</a:t>
            </a:r>
          </a:p>
          <a:p>
            <a:pPr lvl="1"/>
            <a:r>
              <a:rPr lang="en-US" dirty="0"/>
              <a:t>Limited Budgets</a:t>
            </a:r>
          </a:p>
          <a:p>
            <a:pPr lvl="1"/>
            <a:r>
              <a:rPr lang="en-US" dirty="0"/>
              <a:t>Staffing Shortages</a:t>
            </a:r>
          </a:p>
          <a:p>
            <a:pPr lvl="1"/>
            <a:r>
              <a:rPr lang="en-US" dirty="0"/>
              <a:t>Outdated Tools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F6390589-0ACE-618D-00D6-1DD74D58D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F229FEF-362F-8B37-149C-1FF86933A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2802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04DFC-1592-11CF-9D0E-BCA708DCD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7413C8-C234-C829-AA1E-1ACEB3218C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5A95FB-F394-BD21-3F2C-C20DD0081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THREATS, CHALLENGES, AND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2E33C-AED5-A97B-87EF-BB09B2004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/>
          </a:bodyPr>
          <a:lstStyle/>
          <a:p>
            <a:r>
              <a:rPr lang="en-US" dirty="0"/>
              <a:t>Available Solutions:</a:t>
            </a:r>
          </a:p>
          <a:p>
            <a:pPr lvl="1"/>
            <a:r>
              <a:rPr lang="en-US" dirty="0" err="1"/>
              <a:t>vCISO</a:t>
            </a:r>
            <a:r>
              <a:rPr lang="en-US" dirty="0"/>
              <a:t> Services – having the outside expertise of a virtual CISO without the full-time commitment</a:t>
            </a:r>
          </a:p>
          <a:p>
            <a:pPr lvl="1"/>
            <a:r>
              <a:rPr lang="en-US" dirty="0"/>
              <a:t>Best Practice Tools – having the right tools at the right level of investment for your organization</a:t>
            </a:r>
          </a:p>
          <a:p>
            <a:pPr lvl="1"/>
            <a:r>
              <a:rPr lang="en-US" dirty="0"/>
              <a:t>Layered Defenses – Build “defense in depth” </a:t>
            </a:r>
          </a:p>
          <a:p>
            <a:pPr lvl="1"/>
            <a:r>
              <a:rPr lang="en-US" dirty="0"/>
              <a:t>Staff Education – create a culture of security amongst your organization.  It can’t be the job of just one person (or one department).</a:t>
            </a:r>
          </a:p>
          <a:p>
            <a:pPr lvl="1"/>
            <a:r>
              <a:rPr lang="en-US" dirty="0"/>
              <a:t>Member education – Show your members the “Why” behind the security measures you are adopting &amp; train them to help themselves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F937CECB-51F8-43E1-C6E4-0994447A7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A1E2D6A-DD79-7B5C-72EF-B8C425D399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65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BE562-5D03-0362-EF40-D902FC4DA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163A6BB-E1FE-140D-A8D1-E004F27C0E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6A834-4AE9-D936-7B38-302B1574B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CASE Study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94EDA-0E75-ACA4-6330-002BF104F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26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 Credit Union Ransomware Attack (California, 2024)</a:t>
            </a:r>
            <a:r>
              <a:rPr lang="en-US" dirty="0"/>
              <a:t> </a:t>
            </a:r>
          </a:p>
          <a:p>
            <a:r>
              <a:rPr lang="en-US" dirty="0"/>
              <a:t>One of the oldest and largest credit unions in the U.S., Based in California, managing over </a:t>
            </a:r>
            <a:r>
              <a:rPr lang="en-US" b="1" dirty="0"/>
              <a:t>$9 billion in assets</a:t>
            </a:r>
            <a:r>
              <a:rPr lang="en-US" dirty="0"/>
              <a:t>.</a:t>
            </a:r>
          </a:p>
          <a:p>
            <a:r>
              <a:rPr lang="en-US" b="1" dirty="0"/>
              <a:t> Timeline: </a:t>
            </a:r>
          </a:p>
          <a:p>
            <a:pPr lvl="1"/>
            <a:r>
              <a:rPr lang="en-US" b="1" dirty="0"/>
              <a:t> Initial Breach:</a:t>
            </a:r>
            <a:r>
              <a:rPr lang="en-US" dirty="0"/>
              <a:t> May 23, 2024 </a:t>
            </a:r>
            <a:r>
              <a:rPr lang="en-US" b="1" dirty="0"/>
              <a:t>Attack Discovered:</a:t>
            </a:r>
            <a:r>
              <a:rPr lang="en-US" dirty="0"/>
              <a:t> June 29th </a:t>
            </a:r>
            <a:r>
              <a:rPr lang="en-US" b="1" dirty="0"/>
              <a:t>Public Disclosure:</a:t>
            </a:r>
            <a:r>
              <a:rPr lang="en-US" dirty="0"/>
              <a:t> August 2024</a:t>
            </a:r>
          </a:p>
          <a:p>
            <a:pPr marL="0" indent="0">
              <a:buNone/>
            </a:pPr>
            <a:r>
              <a:rPr lang="en-US" b="1" dirty="0"/>
              <a:t> What Happened:</a:t>
            </a:r>
          </a:p>
          <a:p>
            <a:r>
              <a:rPr lang="en-US" dirty="0"/>
              <a:t>Hackers infiltrated systems and deployed ransomware.</a:t>
            </a:r>
          </a:p>
          <a:p>
            <a:r>
              <a:rPr lang="en-US" dirty="0"/>
              <a:t>The attack was attributed to the </a:t>
            </a:r>
            <a:r>
              <a:rPr lang="en-US" b="1" dirty="0" err="1"/>
              <a:t>RansomHub</a:t>
            </a:r>
            <a:r>
              <a:rPr lang="en-US" dirty="0"/>
              <a:t> ransomware gang.</a:t>
            </a:r>
          </a:p>
          <a:p>
            <a:r>
              <a:rPr lang="en-US" dirty="0"/>
              <a:t>Sensitive data of </a:t>
            </a:r>
            <a:r>
              <a:rPr lang="en-US" b="1" dirty="0"/>
              <a:t>726,000 individuals</a:t>
            </a:r>
            <a:r>
              <a:rPr lang="en-US" dirty="0"/>
              <a:t> was compromised, including:</a:t>
            </a:r>
          </a:p>
          <a:p>
            <a:pPr lvl="1"/>
            <a:r>
              <a:rPr lang="en-US" dirty="0"/>
              <a:t>Names, Dates of birth, Social Security numbers, &amp; Driver’s license numbers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C8236394-DBD7-44C0-100B-EBD9C2EF3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79491E9-5DF7-8A05-9338-3F8A7CC288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6185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236B0-4E0F-5443-928A-7EB7B97EF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C6E995-22F3-55E5-1D08-E085C7AD4A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0E614A-C7FA-12F6-334A-F59A52486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CASE Study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77C7B9-8ACB-5F9B-16FB-D39DE4976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4367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Impact:</a:t>
            </a:r>
          </a:p>
          <a:p>
            <a:r>
              <a:rPr lang="en-US" dirty="0"/>
              <a:t>Online banking and ATM services were disrupted.</a:t>
            </a:r>
          </a:p>
          <a:p>
            <a:r>
              <a:rPr lang="en-US" dirty="0"/>
              <a:t>Customers were unable to withdraw more than $500 or access accounts.</a:t>
            </a:r>
          </a:p>
          <a:p>
            <a:r>
              <a:rPr lang="en-US" dirty="0"/>
              <a:t>CU did </a:t>
            </a:r>
            <a:r>
              <a:rPr lang="en-US" b="1" dirty="0"/>
              <a:t>not pay the ransom</a:t>
            </a:r>
            <a:r>
              <a:rPr lang="en-US" dirty="0"/>
              <a:t>, but incurred </a:t>
            </a:r>
            <a:r>
              <a:rPr lang="en-US" b="1" dirty="0"/>
              <a:t>$39 million in losses</a:t>
            </a:r>
            <a:r>
              <a:rPr lang="en-US" dirty="0"/>
              <a:t> in Q3 2024, largely from covering overdrafts</a:t>
            </a:r>
          </a:p>
          <a:p>
            <a:r>
              <a:rPr lang="en-US" dirty="0"/>
              <a:t>The attack led to:</a:t>
            </a:r>
          </a:p>
          <a:p>
            <a:pPr lvl="1"/>
            <a:r>
              <a:rPr lang="en-US" dirty="0"/>
              <a:t>A </a:t>
            </a:r>
            <a:r>
              <a:rPr lang="en-US" b="1" dirty="0"/>
              <a:t>class-action lawsuit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 </a:t>
            </a:r>
            <a:r>
              <a:rPr lang="en-US" b="1" dirty="0"/>
              <a:t>$100,000 fine</a:t>
            </a:r>
            <a:r>
              <a:rPr lang="en-US" dirty="0"/>
              <a:t> from California regulators.</a:t>
            </a:r>
          </a:p>
          <a:p>
            <a:pPr lvl="1"/>
            <a:r>
              <a:rPr lang="en-US" dirty="0"/>
              <a:t>A mandated overhaul of CU’s cybersecurity program.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3D6E9FB7-D069-878A-659D-0759B71F5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08D470B-1D92-D8BF-799C-2C5270AF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97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A3AD3B-2868-92EC-276E-0F27B75577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7B1C18-7A04-34B6-931E-A1B459405A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CE32B1-8943-B655-93EE-4246443CB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CASE Study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A423F1-A53D-86A2-8A5D-B26F566A8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970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Impact:</a:t>
            </a:r>
          </a:p>
          <a:p>
            <a:pPr marL="0" indent="0">
              <a:buNone/>
            </a:pPr>
            <a:r>
              <a:rPr lang="en-US" b="1" dirty="0"/>
              <a:t>Response Measures:</a:t>
            </a:r>
          </a:p>
          <a:p>
            <a:r>
              <a:rPr lang="en-US" dirty="0"/>
              <a:t>Credit Union offered </a:t>
            </a:r>
            <a:r>
              <a:rPr lang="en-US" b="1" dirty="0"/>
              <a:t>two years of free identity protection</a:t>
            </a:r>
            <a:r>
              <a:rPr lang="en-US" dirty="0"/>
              <a:t> to affected individuals.</a:t>
            </a:r>
          </a:p>
          <a:p>
            <a:r>
              <a:rPr lang="en-US" dirty="0"/>
              <a:t>Furthermore, they were required to:</a:t>
            </a:r>
          </a:p>
          <a:p>
            <a:pPr lvl="1"/>
            <a:r>
              <a:rPr lang="en-US" dirty="0"/>
              <a:t>Hire a third-party cybersecurity consultant.</a:t>
            </a:r>
          </a:p>
          <a:p>
            <a:pPr lvl="1"/>
            <a:r>
              <a:rPr lang="en-US" dirty="0"/>
              <a:t>Train all employees on cyber risk.</a:t>
            </a:r>
          </a:p>
          <a:p>
            <a:pPr lvl="1"/>
            <a:r>
              <a:rPr lang="en-US" dirty="0"/>
              <a:t>Implement a new cybersecurity governance framework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AAB63449-EEB0-9548-B64B-6FFD1CFBF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E4B60FF-C5D3-9A9E-3D4D-07E4EF62D5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904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D8C2B6-8F08-65A3-4818-6320D4F31B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D4C555-BDC2-A9D9-18CE-4F2C34E065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18119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8C212C-4E27-2C9C-1B60-1F45CF6A5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CASE Study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62CD5-3A08-9722-D08C-B2D75C286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2023, a leading data analytics and business intelligence company that serves the credit union industry across the United States (over 1,500) was breached.</a:t>
            </a:r>
          </a:p>
          <a:p>
            <a:r>
              <a:rPr lang="en-US" dirty="0"/>
              <a:t>Approximately </a:t>
            </a:r>
            <a:r>
              <a:rPr lang="en-US" b="1" dirty="0"/>
              <a:t>60 regional credit unions</a:t>
            </a:r>
            <a:r>
              <a:rPr lang="en-US" dirty="0"/>
              <a:t> across the U.S. experienced outages and operational disruptions due to their reliance on Ongoing Operations for IT services.</a:t>
            </a:r>
          </a:p>
          <a:p>
            <a:r>
              <a:rPr lang="en-US" dirty="0"/>
              <a:t>Cause: exploitation of </a:t>
            </a:r>
            <a:r>
              <a:rPr lang="en-US" b="1" dirty="0"/>
              <a:t>Citrix</a:t>
            </a:r>
          </a:p>
          <a:p>
            <a:r>
              <a:rPr lang="en-US" b="1" dirty="0"/>
              <a:t>Impact: The FCU </a:t>
            </a:r>
            <a:r>
              <a:rPr lang="en-US" dirty="0"/>
              <a:t>experienced a full data processing shutdown but maintained ATM and debit card access</a:t>
            </a:r>
          </a:p>
          <a:p>
            <a:r>
              <a:rPr lang="en-US" b="1" dirty="0"/>
              <a:t>Response:</a:t>
            </a:r>
            <a:r>
              <a:rPr lang="en-US" dirty="0"/>
              <a:t> The NCUA urged credit unions to:</a:t>
            </a:r>
          </a:p>
          <a:p>
            <a:pPr lvl="1"/>
            <a:r>
              <a:rPr lang="en-US" dirty="0"/>
              <a:t>Harden browser security</a:t>
            </a:r>
          </a:p>
          <a:p>
            <a:pPr lvl="1"/>
            <a:r>
              <a:rPr lang="en-US" dirty="0"/>
              <a:t>Deploy ad-blocking tools</a:t>
            </a:r>
          </a:p>
          <a:p>
            <a:pPr lvl="1"/>
            <a:r>
              <a:rPr lang="en-US" dirty="0"/>
              <a:t>Train staff on emerging threats</a:t>
            </a:r>
          </a:p>
          <a:p>
            <a:r>
              <a:rPr lang="en-US" dirty="0"/>
              <a:t>This attack was so significant that it was cited in the </a:t>
            </a:r>
            <a:r>
              <a:rPr lang="en-US" b="1" dirty="0"/>
              <a:t>NCUA’s 2024 Cybersecurity and Credit Union System Resilience Annual Report to Congress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6985E334-4491-2D38-367C-A8AEB326C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324907-63A6-0FFC-E1D8-B13858E15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79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39E3F-3D78-244B-75BE-EC0739585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E39DB3-E14A-1BDD-F526-BDAB41CC0F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48264" y="-136909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E1509B-F35A-6D6A-73D1-A85A9BCCF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Building a resilient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7C280-6145-BA26-6427-F35F78A98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/>
          </a:bodyPr>
          <a:lstStyle/>
          <a:p>
            <a:r>
              <a:rPr lang="en-US" dirty="0"/>
              <a:t>How Can We Ember Cybersecurity into our Organizational Culture?</a:t>
            </a:r>
          </a:p>
          <a:p>
            <a:pPr lvl="1"/>
            <a:r>
              <a:rPr lang="en-US" b="1" dirty="0"/>
              <a:t>Leadership Commitment</a:t>
            </a:r>
          </a:p>
          <a:p>
            <a:pPr lvl="1"/>
            <a:r>
              <a:rPr lang="en-US" b="1" dirty="0"/>
              <a:t>Awareness &amp; Training</a:t>
            </a:r>
          </a:p>
          <a:p>
            <a:pPr lvl="1"/>
            <a:r>
              <a:rPr lang="en-US" b="1" dirty="0"/>
              <a:t>Embed in Processes</a:t>
            </a:r>
          </a:p>
          <a:p>
            <a:pPr lvl="1"/>
            <a:r>
              <a:rPr lang="en-US" b="1" dirty="0"/>
              <a:t>Empower Employees</a:t>
            </a:r>
          </a:p>
          <a:p>
            <a:pPr lvl="1"/>
            <a:r>
              <a:rPr lang="en-US" b="1" dirty="0"/>
              <a:t>Measure &amp; Improve</a:t>
            </a:r>
          </a:p>
          <a:p>
            <a:r>
              <a:rPr lang="en-US" dirty="0"/>
              <a:t>Investing in people, processes, and technology</a:t>
            </a:r>
          </a:p>
          <a:p>
            <a:pPr lvl="1"/>
            <a:r>
              <a:rPr lang="en-US" dirty="0"/>
              <a:t>Adopting a framework, creating a cybersecurity champions, adoption of appropriate tools</a:t>
            </a:r>
          </a:p>
          <a:p>
            <a:r>
              <a:rPr lang="en-US" dirty="0"/>
              <a:t>Collaborating with industry peers and regulators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ED9C7955-3866-12C0-CB83-FC6F266F5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78A655F-6F21-ED75-FDE3-05459E2D3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70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12C5BC-2115-A85F-B17D-8C2D5F3FA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1934D-26ED-537E-4E97-AB0331BD96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518119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520C17-DD63-C431-E0C4-01FC46127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Discussion and Q &amp;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1DF5F-74DE-6A22-CC10-CE2B229E2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5086481"/>
          </a:xfrm>
        </p:spPr>
        <p:txBody>
          <a:bodyPr>
            <a:normAutofit/>
          </a:bodyPr>
          <a:lstStyle/>
          <a:p>
            <a:r>
              <a:rPr lang="en-US" dirty="0"/>
              <a:t>Questions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Feedback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Shared Experiences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00D4C0D8-1637-955B-99A0-6DC06D5112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1B81CEB-F290-38B3-0AAD-FC8F2514E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7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EB97E-D696-A678-8F33-F04B936D5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A32905-A28A-F2CA-C873-A7274A6104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D62323F-106D-A61F-6CC4-ACB1B958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1D1C1D"/>
                </a:solidFill>
              </a:rPr>
              <a:t>Geopolitical Drivers of Cyber threats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D8C2C-DDEF-BDD5-EA8A-DCAF7F7AD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655553"/>
            <a:ext cx="8277958" cy="3141785"/>
          </a:xfrm>
        </p:spPr>
        <p:txBody>
          <a:bodyPr/>
          <a:lstStyle/>
          <a:p>
            <a:r>
              <a:rPr lang="en-US" sz="2400" dirty="0">
                <a:solidFill>
                  <a:srgbClr val="1D1C1D"/>
                </a:solidFill>
              </a:rPr>
              <a:t>Cyber warfare as an extension of physical conflict </a:t>
            </a:r>
          </a:p>
          <a:p>
            <a:r>
              <a:rPr lang="en-US" sz="2400" dirty="0">
                <a:solidFill>
                  <a:srgbClr val="1D1C1D"/>
                </a:solidFill>
              </a:rPr>
              <a:t>Nation-state espionage and intellectual property theft</a:t>
            </a:r>
          </a:p>
          <a:p>
            <a:r>
              <a:rPr lang="en-US" sz="2400" dirty="0">
                <a:solidFill>
                  <a:srgbClr val="1D1C1D"/>
                </a:solidFill>
              </a:rPr>
              <a:t>Political instability and election-related cyber campaigns</a:t>
            </a:r>
          </a:p>
          <a:p>
            <a:r>
              <a:rPr lang="en-US" sz="2400" dirty="0">
                <a:solidFill>
                  <a:srgbClr val="1D1C1D"/>
                </a:solidFill>
              </a:rPr>
              <a:t>Supply chain vulnerabilities tied to global tensions</a:t>
            </a:r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FE2D67D1-BE1E-AAD4-9461-E933301C5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515420B-B0F6-E1D6-A473-C46EE8B4A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E690AB-B8D0-89D4-4286-44B2C2892F6B}"/>
              </a:ext>
            </a:extLst>
          </p:cNvPr>
          <p:cNvSpPr txBox="1"/>
          <p:nvPr/>
        </p:nvSpPr>
        <p:spPr>
          <a:xfrm>
            <a:off x="2732417" y="3396749"/>
            <a:ext cx="6448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br>
              <a:rPr lang="en-US" b="0" i="0" dirty="0">
                <a:solidFill>
                  <a:srgbClr val="1D1C1D"/>
                </a:solidFill>
                <a:effectLst/>
                <a:latin typeface="Slack-Lato"/>
              </a:rPr>
            </a:br>
            <a:endParaRPr lang="en-US" b="0" i="0" dirty="0">
              <a:solidFill>
                <a:srgbClr val="1D1C1D"/>
              </a:solidFill>
              <a:effectLst/>
              <a:latin typeface="Slack-Lato"/>
            </a:endParaRPr>
          </a:p>
        </p:txBody>
      </p:sp>
    </p:spTree>
    <p:extLst>
      <p:ext uri="{BB962C8B-B14F-4D97-AF65-F5344CB8AC3E}">
        <p14:creationId xmlns:p14="http://schemas.microsoft.com/office/powerpoint/2010/main" val="3679976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01DD9-1D51-4A2D-A31C-636E1E5EA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217BD5F-67AE-03F9-9DAD-E6B9A2EAC8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71362B-3E85-5676-C635-6584CF3A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696975"/>
            <a:ext cx="8277958" cy="1073825"/>
          </a:xfrm>
        </p:spPr>
        <p:txBody>
          <a:bodyPr anchor="ctr"/>
          <a:lstStyle/>
          <a:p>
            <a:r>
              <a:rPr lang="en-US" dirty="0"/>
              <a:t>Cyber Crime is a big Business 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7193FBEB-70D1-669F-EEBA-71C193DD8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AEDD5467-603A-F315-0313-FDE813261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9C2B23E-03B8-54AF-8327-35B073FB7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185480" y="2307024"/>
            <a:ext cx="4305300" cy="43053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D2E0C3-7FD1-A25D-8DA0-8BB9F0CB69EB}"/>
              </a:ext>
            </a:extLst>
          </p:cNvPr>
          <p:cNvSpPr txBox="1"/>
          <p:nvPr/>
        </p:nvSpPr>
        <p:spPr>
          <a:xfrm>
            <a:off x="3749919" y="2307024"/>
            <a:ext cx="3215002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42424"/>
                </a:solidFill>
                <a:effectLst/>
              </a:rPr>
              <a:t>Cybercrime is estimated to be a 57B industry in 2025.</a:t>
            </a:r>
            <a:endParaRPr lang="en-US" sz="2000" b="1" dirty="0">
              <a:solidFill>
                <a:srgbClr val="242424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42424"/>
                </a:solidFill>
                <a:effectLst/>
              </a:rPr>
              <a:t>Average data breach cost in 2024 was $4.88 million. </a:t>
            </a:r>
            <a:endParaRPr lang="en-US" sz="2000" b="1" dirty="0">
              <a:solidFill>
                <a:srgbClr val="242424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42424"/>
                </a:solidFill>
                <a:effectLst/>
              </a:rPr>
              <a:t>Ransom payments have increased by 500%, averaging $</a:t>
            </a:r>
            <a:r>
              <a:rPr lang="en-US" sz="2000" b="1" dirty="0">
                <a:solidFill>
                  <a:srgbClr val="242424"/>
                </a:solidFill>
              </a:rPr>
              <a:t>2M per payout</a:t>
            </a:r>
            <a:r>
              <a:rPr lang="en-US" sz="2000" b="1" i="0" dirty="0">
                <a:solidFill>
                  <a:srgbClr val="242424"/>
                </a:solidFill>
                <a:effectLst/>
              </a:rPr>
              <a:t>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42424"/>
                </a:solidFill>
                <a:effectLst/>
              </a:rPr>
              <a:t>Ransomware damages expected to hit $265 billion annually by 2031. </a:t>
            </a:r>
          </a:p>
        </p:txBody>
      </p:sp>
    </p:spTree>
    <p:extLst>
      <p:ext uri="{BB962C8B-B14F-4D97-AF65-F5344CB8AC3E}">
        <p14:creationId xmlns:p14="http://schemas.microsoft.com/office/powerpoint/2010/main" val="2791488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A5C23-3386-7958-2181-EFBCC9C71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EB8375-2330-C720-1D80-FEDBACB99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BE615-D832-0FAD-1B58-ABD348AB5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3655" y="637976"/>
            <a:ext cx="8277958" cy="1073825"/>
          </a:xfrm>
        </p:spPr>
        <p:txBody>
          <a:bodyPr anchor="ctr"/>
          <a:lstStyle/>
          <a:p>
            <a:r>
              <a:rPr lang="en-US" dirty="0"/>
              <a:t>Notorious Hacker Groups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B93AA0-793E-BBB5-B9B2-E6617D613D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1538" y="2131305"/>
            <a:ext cx="7203524" cy="3981450"/>
          </a:xfrm>
        </p:spPr>
      </p:pic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667AA875-4236-C8AD-7281-3D81C79181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037CB6E-139B-4CFB-7AE9-82465BEA4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53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6695B-5AF8-F87F-89E4-A14FB2B248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CA6BD-9BFE-FEC3-4D45-866F56880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15296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ED60DD-DEB8-31E5-BE6E-495FA790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162177"/>
            <a:ext cx="8581164" cy="1073825"/>
          </a:xfrm>
        </p:spPr>
        <p:txBody>
          <a:bodyPr anchor="ctr"/>
          <a:lstStyle/>
          <a:p>
            <a:r>
              <a:rPr lang="en-US" dirty="0"/>
              <a:t>2025 threats for Financial Institutions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A2539-8E3B-A106-9EBE-D6C5D184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9"/>
            <a:ext cx="8277958" cy="4257206"/>
          </a:xfrm>
        </p:spPr>
        <p:txBody>
          <a:bodyPr>
            <a:normAutofit fontScale="70000" lnSpcReduction="20000"/>
          </a:bodyPr>
          <a:lstStyle/>
          <a:p>
            <a:r>
              <a:rPr lang="en-US" sz="2600" b="1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AI-powered phishing and deepfake scams </a:t>
            </a:r>
            <a:r>
              <a:rPr lang="en-US" sz="2600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use generative AI to craft hyper-realistic emails or impersonate executives via video or voice, such as a deepfake CEO video used to authorize a fraudulent wire transfer.</a:t>
            </a:r>
          </a:p>
          <a:p>
            <a:r>
              <a:rPr lang="en-US" sz="2600" b="1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Ransomware-as-a-Service (RaaS) </a:t>
            </a:r>
            <a:r>
              <a:rPr lang="en-US" sz="2600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enables even low-skilled attackers to deploy sophisticated ransomware, like the REvil group offering ransomware kits that led to the Kaseya supply chain attack.</a:t>
            </a:r>
          </a:p>
          <a:p>
            <a:r>
              <a:rPr lang="en-US" sz="2600" b="1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API exploitation and shadow APIs </a:t>
            </a:r>
            <a:r>
              <a:rPr lang="en-US" sz="2600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target poorly secured or undocumented APIs, as seen in the 2021 Peloton breach where an exposed API leaked user data.</a:t>
            </a:r>
          </a:p>
          <a:p>
            <a:r>
              <a:rPr lang="en-US" sz="2600" b="1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QR code manipulation and mobile-based malware </a:t>
            </a:r>
            <a:r>
              <a:rPr lang="en-US" sz="2600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trick users into scanning malicious codes, such as the “</a:t>
            </a:r>
            <a:r>
              <a:rPr lang="en-US" sz="2600" dirty="0" err="1">
                <a:solidFill>
                  <a:srgbClr val="000000"/>
                </a:solidFill>
                <a:latin typeface="Trade Gothic Next Cond" panose="020B0506040303020004" pitchFamily="34" charset="0"/>
              </a:rPr>
              <a:t>QRLJacking</a:t>
            </a:r>
            <a:r>
              <a:rPr lang="en-US" sz="2600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” technique used to hijack WhatsApp sessions.</a:t>
            </a:r>
          </a:p>
          <a:p>
            <a:r>
              <a:rPr lang="en-US" sz="2600" b="1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Supply chain infiltration and third-party risk </a:t>
            </a:r>
            <a:r>
              <a:rPr lang="en-US" sz="2600" dirty="0">
                <a:solidFill>
                  <a:srgbClr val="000000"/>
                </a:solidFill>
                <a:latin typeface="Trade Gothic Next Cond" panose="020B0506040303020004" pitchFamily="34" charset="0"/>
              </a:rPr>
              <a:t>involve compromising vendors to reach financial institutions, exemplified by the SolarWinds attack that affected multiple sectors, including banking.</a:t>
            </a:r>
          </a:p>
          <a:p>
            <a:pPr marL="0" indent="0">
              <a:buNone/>
            </a:pP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70EFCC4E-2D87-DB38-AE36-065898773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B76778CB-217E-8EC8-CA04-53451F666A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5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149B10-F3CA-4ACA-7BED-43AD811013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1C27D-70EF-940C-8D92-FF05F91108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9F405D-6E21-087B-8CD8-50CB54C38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74320"/>
            <a:ext cx="8581164" cy="1073825"/>
          </a:xfrm>
        </p:spPr>
        <p:txBody>
          <a:bodyPr anchor="ctr">
            <a:normAutofit fontScale="90000"/>
          </a:bodyPr>
          <a:lstStyle/>
          <a:p>
            <a:r>
              <a:rPr lang="en-US" sz="3100" dirty="0"/>
              <a:t>AI-Driven Financial Cybercrime: Emerging Threats</a:t>
            </a:r>
            <a:br>
              <a:rPr lang="en-US" dirty="0">
                <a:latin typeface="Segoe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95D81-E266-AC90-6247-4BD39D5F8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419638"/>
            <a:ext cx="8277958" cy="4222701"/>
          </a:xfrm>
        </p:spPr>
        <p:txBody>
          <a:bodyPr>
            <a:normAutofit/>
          </a:bodyPr>
          <a:lstStyle/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rade Gothic Next Cond" panose="020B0506040303020004" pitchFamily="34" charset="0"/>
              </a:rPr>
              <a:t>Deepfake Video Scams</a:t>
            </a:r>
            <a:r>
              <a:rPr lang="en-US" b="0" i="0" dirty="0">
                <a:effectLst/>
                <a:latin typeface="Trade Gothic Next Cond" panose="020B0506040303020004" pitchFamily="34" charset="0"/>
              </a:rPr>
              <a:t>: Real-time face-swapping used to impersonate trusted individuals (e.g., $622K fraud in China, 2024).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rade Gothic Next Cond" panose="020B0506040303020004" pitchFamily="34" charset="0"/>
              </a:rPr>
              <a:t>Voice Cloning Fraud</a:t>
            </a:r>
            <a:r>
              <a:rPr lang="en-US" b="0" i="0" dirty="0">
                <a:effectLst/>
                <a:latin typeface="Trade Gothic Next Cond" panose="020B0506040303020004" pitchFamily="34" charset="0"/>
              </a:rPr>
              <a:t>: AI replicates voices from short samples (e.g., €220K scam targeting UK energy firm).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rade Gothic Next Cond" panose="020B0506040303020004" pitchFamily="34" charset="0"/>
              </a:rPr>
              <a:t>AI Chatbot Deception</a:t>
            </a:r>
            <a:r>
              <a:rPr lang="en-US" b="0" i="0" dirty="0">
                <a:effectLst/>
                <a:latin typeface="Trade Gothic Next Cond" panose="020B0506040303020004" pitchFamily="34" charset="0"/>
              </a:rPr>
              <a:t>: Malicious bots mimic customer service to steal sensitive data.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rade Gothic Next Cond" panose="020B0506040303020004" pitchFamily="34" charset="0"/>
              </a:rPr>
              <a:t>Synthetic Identity Theft</a:t>
            </a:r>
            <a:r>
              <a:rPr lang="en-US" b="0" i="0" dirty="0">
                <a:effectLst/>
                <a:latin typeface="Trade Gothic Next Cond" panose="020B0506040303020004" pitchFamily="34" charset="0"/>
              </a:rPr>
              <a:t>: AI-generated personas combine real/fake data to open fraudulent accounts.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rade Gothic Next Cond" panose="020B0506040303020004" pitchFamily="34" charset="0"/>
              </a:rPr>
              <a:t>AI-Enhanced Phishing</a:t>
            </a:r>
            <a:r>
              <a:rPr lang="en-US" b="0" i="0" dirty="0">
                <a:effectLst/>
                <a:latin typeface="Trade Gothic Next Cond" panose="020B0506040303020004" pitchFamily="34" charset="0"/>
              </a:rPr>
              <a:t>: Machine learning crafts personalized, convincing emails mimicking internal communication.</a:t>
            </a:r>
          </a:p>
          <a:p>
            <a:pPr algn="l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effectLst/>
                <a:latin typeface="Trade Gothic Next Cond" panose="020B0506040303020004" pitchFamily="34" charset="0"/>
              </a:rPr>
              <a:t>Call to Action</a:t>
            </a:r>
            <a:r>
              <a:rPr lang="en-US" b="0" i="0" dirty="0">
                <a:effectLst/>
                <a:latin typeface="Trade Gothic Next Cond" panose="020B0506040303020004" pitchFamily="34" charset="0"/>
              </a:rPr>
              <a:t>: Urgent need for advanced detection tools and employee training.</a:t>
            </a:r>
          </a:p>
          <a:p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DCE8863D-E834-864A-2D87-BE44FC6A54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6604627-87AE-70EC-F48D-2113AF40FD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48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D16B76-E6C1-2800-3037-E988EE518A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4283FCC-916C-2ABC-F826-A0783EC957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9472D5-0850-C13F-1F2B-9AE9C62FB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/>
          <a:lstStyle/>
          <a:p>
            <a:r>
              <a:rPr lang="en-US" dirty="0"/>
              <a:t>Why AI Makes Detecting Synthetic Identity Theft Harder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37ED7-BD33-F39D-2BD7-0B422E00B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9919" y="2751120"/>
            <a:ext cx="4152900" cy="4468829"/>
          </a:xfrm>
        </p:spPr>
        <p:txBody>
          <a:bodyPr>
            <a:normAutofit fontScale="6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Hyper-realistic data generation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: AI creates synthetic identities with plausible data, making them appear legitimate.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Deepfake documentation: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AI fabricates convincing documents used in identity verification processes.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Behavioral mimicry: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AI simulates normal user behavior, helping synthetic identities blend in with real users.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Scalability: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AI allows fraudsters to create and manage thousands of synthetic identities at scale.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Adaptive evasion: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e Gothic Next Cond" panose="020B0506040303020004" pitchFamily="34" charset="0"/>
              </a:rPr>
              <a:t>AI models evolve to bypass fraud detection algorithms, staying ahead of security measures.</a:t>
            </a:r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C92273AC-37EA-0C8D-D513-13DDF8FAB0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5AE7F0FF-487E-6B29-2269-6775BCC623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5F82C0-2F1D-F8D6-1146-7A6BA19B31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02819" y="2951146"/>
            <a:ext cx="3802079" cy="380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2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B6813-AF8F-486F-0DF9-AD79753A19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16A8D6-1C7B-3B3B-9F38-8EDC2051E9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39" r="6561"/>
          <a:stretch/>
        </p:blipFill>
        <p:spPr>
          <a:xfrm>
            <a:off x="-487974" y="-167054"/>
            <a:ext cx="12893920" cy="91571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6E4ED0-1374-9B34-D3A3-2D5D515EE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9919" y="1233199"/>
            <a:ext cx="8277958" cy="1073825"/>
          </a:xfrm>
        </p:spPr>
        <p:txBody>
          <a:bodyPr anchor="ctr"/>
          <a:lstStyle/>
          <a:p>
            <a:r>
              <a:rPr lang="en-US" dirty="0"/>
              <a:t>Looking Forward: Quantum Computing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73D6F-0ED3-BF71-1D93-BFA892053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709" y="2672540"/>
            <a:ext cx="4762141" cy="427870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What It Is</a:t>
            </a:r>
            <a:r>
              <a:rPr lang="en-US" dirty="0"/>
              <a:t>: A new type of computing that uses the principles of quantum physics to process information.</a:t>
            </a:r>
          </a:p>
          <a:p>
            <a:r>
              <a:rPr lang="en-US" b="1" dirty="0"/>
              <a:t>Qubits vs. Bits</a:t>
            </a:r>
            <a:r>
              <a:rPr lang="en-US" dirty="0"/>
              <a:t>: Traditional computers use </a:t>
            </a:r>
            <a:r>
              <a:rPr lang="en-US" i="1" dirty="0"/>
              <a:t>bits</a:t>
            </a:r>
            <a:r>
              <a:rPr lang="en-US" dirty="0"/>
              <a:t> (0 or 1). Quantum computers use </a:t>
            </a:r>
            <a:r>
              <a:rPr lang="en-US" i="1" dirty="0"/>
              <a:t>qubits</a:t>
            </a:r>
            <a:r>
              <a:rPr lang="en-US" dirty="0"/>
              <a:t>, which can be 0, 1, or both at the same time (called </a:t>
            </a:r>
            <a:r>
              <a:rPr lang="en-US" i="1" dirty="0"/>
              <a:t>superposition</a:t>
            </a:r>
            <a:r>
              <a:rPr lang="en-US" dirty="0"/>
              <a:t>).</a:t>
            </a:r>
          </a:p>
          <a:p>
            <a:r>
              <a:rPr lang="en-US" b="1" dirty="0"/>
              <a:t>Superpower #1 – Superposition</a:t>
            </a:r>
            <a:r>
              <a:rPr lang="en-US" dirty="0"/>
              <a:t>: Lets quantum computers explore many possibilities at once.</a:t>
            </a:r>
          </a:p>
          <a:p>
            <a:r>
              <a:rPr lang="en-US" b="1" dirty="0"/>
              <a:t>Superpower #2 – Entanglement</a:t>
            </a:r>
            <a:r>
              <a:rPr lang="en-US" dirty="0"/>
              <a:t>: Qubits can be linked so that changing one instantly affects the other, even far apart.</a:t>
            </a:r>
          </a:p>
          <a:p>
            <a:r>
              <a:rPr lang="en-US" b="1" dirty="0"/>
              <a:t>Why It Matters</a:t>
            </a:r>
            <a:r>
              <a:rPr lang="en-US" dirty="0"/>
              <a:t>: Quantum computers could solve problems too complex for today’s fastest supercomputers—like drug discovery, climate modeling, and cryptography.</a:t>
            </a:r>
          </a:p>
          <a:p>
            <a:r>
              <a:rPr lang="en-US" b="1" dirty="0"/>
              <a:t>Still Early Days</a:t>
            </a:r>
            <a:r>
              <a:rPr lang="en-US" dirty="0"/>
              <a:t>: Quantum computers are in the experimental stage—powerful but not yet practical for everyday use.</a:t>
            </a:r>
          </a:p>
          <a:p>
            <a:r>
              <a:rPr lang="en-US" b="1" dirty="0"/>
              <a:t>Big Players</a:t>
            </a:r>
            <a:r>
              <a:rPr lang="en-US" dirty="0"/>
              <a:t>: Companies like IBM, Google, and startups are racing to build usable quantum machines</a:t>
            </a:r>
          </a:p>
          <a:p>
            <a:pPr lvl="1"/>
            <a:endParaRPr lang="en-US" b="1" dirty="0"/>
          </a:p>
          <a:p>
            <a:endParaRPr lang="en-US" dirty="0"/>
          </a:p>
        </p:txBody>
      </p:sp>
      <p:pic>
        <p:nvPicPr>
          <p:cNvPr id="7" name="Picture 6" descr="A blue and white map with white text&#10;&#10;Description automatically generated">
            <a:extLst>
              <a:ext uri="{FF2B5EF4-FFF2-40B4-BE49-F238E27FC236}">
                <a16:creationId xmlns:a16="http://schemas.microsoft.com/office/drawing/2014/main" id="{A4C99207-FD24-23D5-7DE8-F967052EB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38" y="3946911"/>
            <a:ext cx="1810649" cy="1494691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E606740B-9CA9-D3E9-7F1C-6EB0955E57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3031" y="5645436"/>
            <a:ext cx="1497319" cy="151902"/>
          </a:xfrm>
          <a:prstGeom prst="rect">
            <a:avLst/>
          </a:prstGeom>
        </p:spPr>
      </p:pic>
      <p:pic>
        <p:nvPicPr>
          <p:cNvPr id="6" name="Picture 5" descr="A diagram of a computer&#10;&#10;AI-generated content may be incorrect.">
            <a:extLst>
              <a:ext uri="{FF2B5EF4-FFF2-40B4-BE49-F238E27FC236}">
                <a16:creationId xmlns:a16="http://schemas.microsoft.com/office/drawing/2014/main" id="{3ECB88C8-BAF4-1E89-FB45-FAEC3A28CC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130" y="2941622"/>
            <a:ext cx="3740536" cy="374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41184"/>
      </p:ext>
    </p:extLst>
  </p:cSld>
  <p:clrMapOvr>
    <a:masterClrMapping/>
  </p:clrMapOvr>
</p:sld>
</file>

<file path=ppt/theme/theme1.xml><?xml version="1.0" encoding="utf-8"?>
<a:theme xmlns:a="http://schemas.openxmlformats.org/drawingml/2006/main" name="LimelightVTI">
  <a:themeElements>
    <a:clrScheme name="AnalogousFromLightSeedRightStep">
      <a:dk1>
        <a:srgbClr val="000000"/>
      </a:dk1>
      <a:lt1>
        <a:srgbClr val="FFFFFF"/>
      </a:lt1>
      <a:dk2>
        <a:srgbClr val="243141"/>
      </a:dk2>
      <a:lt2>
        <a:srgbClr val="E2E3E8"/>
      </a:lt2>
      <a:accent1>
        <a:srgbClr val="AAA180"/>
      </a:accent1>
      <a:accent2>
        <a:srgbClr val="9CA671"/>
      </a:accent2>
      <a:accent3>
        <a:srgbClr val="8FA880"/>
      </a:accent3>
      <a:accent4>
        <a:srgbClr val="76AD78"/>
      </a:accent4>
      <a:accent5>
        <a:srgbClr val="81AB94"/>
      </a:accent5>
      <a:accent6>
        <a:srgbClr val="74AAA2"/>
      </a:accent6>
      <a:hlink>
        <a:srgbClr val="6978AE"/>
      </a:hlink>
      <a:folHlink>
        <a:srgbClr val="7F7F7F"/>
      </a:folHlink>
    </a:clrScheme>
    <a:fontScheme name="Trade Gothic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melightVTI" id="{7936DCFD-B587-41FD-9126-64F2709ED40B}" vid="{74F41540-78F1-4C56-9EAA-6FA6E9F1D77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9C5D513F7F24D966FC12F5FBE38C1" ma:contentTypeVersion="6" ma:contentTypeDescription="Create a new document." ma:contentTypeScope="" ma:versionID="e355ca018f689c5c2c46f4fe24168bf6">
  <xsd:schema xmlns:xsd="http://www.w3.org/2001/XMLSchema" xmlns:xs="http://www.w3.org/2001/XMLSchema" xmlns:p="http://schemas.microsoft.com/office/2006/metadata/properties" xmlns:ns3="fd4db468-3d03-407f-8787-e4bdd9f09710" targetNamespace="http://schemas.microsoft.com/office/2006/metadata/properties" ma:root="true" ma:fieldsID="2fee7b44a05767d912930b84aa8b97ce" ns3:_="">
    <xsd:import namespace="fd4db468-3d03-407f-8787-e4bdd9f0971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db468-3d03-407f-8787-e4bdd9f0971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d4db468-3d03-407f-8787-e4bdd9f09710" xsi:nil="true"/>
  </documentManagement>
</p:properties>
</file>

<file path=customXml/itemProps1.xml><?xml version="1.0" encoding="utf-8"?>
<ds:datastoreItem xmlns:ds="http://schemas.openxmlformats.org/officeDocument/2006/customXml" ds:itemID="{5BA471ED-116C-43EF-A8B9-13A5253A15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db468-3d03-407f-8787-e4bdd9f097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1AC24B-3134-41C2-A00D-99DE5A021B0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BBD3D2-C519-41D6-A9D2-DDA9B8C529C3}">
  <ds:schemaRefs>
    <ds:schemaRef ds:uri="fd4db468-3d03-407f-8787-e4bdd9f09710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2470</Words>
  <Application>Microsoft Office PowerPoint</Application>
  <PresentationFormat>Widescreen</PresentationFormat>
  <Paragraphs>212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Segoe Sans</vt:lpstr>
      <vt:lpstr>Slack-Lato</vt:lpstr>
      <vt:lpstr>Trade Gothic Next Cond</vt:lpstr>
      <vt:lpstr>Trade Gothic Next Light</vt:lpstr>
      <vt:lpstr>LimelightVTI</vt:lpstr>
      <vt:lpstr>Cyber Threat Landscape Update  </vt:lpstr>
      <vt:lpstr> Geopolitical Drivers of Cyber Attacks</vt:lpstr>
      <vt:lpstr>Geopolitical Drivers of Cyber threats</vt:lpstr>
      <vt:lpstr>Cyber Crime is a big Business </vt:lpstr>
      <vt:lpstr>Notorious Hacker Groups</vt:lpstr>
      <vt:lpstr>2025 threats for Financial Institutions</vt:lpstr>
      <vt:lpstr>AI-Driven Financial Cybercrime: Emerging Threats </vt:lpstr>
      <vt:lpstr>Why AI Makes Detecting Synthetic Identity Theft Harder</vt:lpstr>
      <vt:lpstr>Looking Forward: Quantum Computing </vt:lpstr>
      <vt:lpstr>Quantum Computing Challenge</vt:lpstr>
      <vt:lpstr>Financial services under fire</vt:lpstr>
      <vt:lpstr>Financial services under fire</vt:lpstr>
      <vt:lpstr>Impact on Financial Institutions</vt:lpstr>
      <vt:lpstr>SERVICE DOWNTIME: WHAT LIES BELOW THE SURFACE?</vt:lpstr>
      <vt:lpstr>SERVICE DOWNTIME: WHAT LIES BELOW THE SURFACE?</vt:lpstr>
      <vt:lpstr>MEETING THE EXPECTATION OF REGULATORS</vt:lpstr>
      <vt:lpstr>MEETING THE EXPECTATION OF REGULATORS</vt:lpstr>
      <vt:lpstr>IMPACT OF CLASS ACTION LAWSUITS</vt:lpstr>
      <vt:lpstr>NCUA’s 2025 Cybersecurity Priorities</vt:lpstr>
      <vt:lpstr>NCUA’s 2025 Cybersecurity Priorities (continued)</vt:lpstr>
      <vt:lpstr>THREATS, CHALLENGES, AND SOLUTIONS</vt:lpstr>
      <vt:lpstr>THREATS, CHALLENGES, AND SOLUTIONS</vt:lpstr>
      <vt:lpstr>CASE Study #1</vt:lpstr>
      <vt:lpstr>CASE Study #1</vt:lpstr>
      <vt:lpstr>CASE Study #1</vt:lpstr>
      <vt:lpstr>CASE Study #2</vt:lpstr>
      <vt:lpstr>Building a resilient future</vt:lpstr>
      <vt:lpstr>Discussion and 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JT Primack</dc:creator>
  <cp:lastModifiedBy>Matthew McGarvey</cp:lastModifiedBy>
  <cp:revision>21</cp:revision>
  <dcterms:created xsi:type="dcterms:W3CDTF">2023-05-22T13:45:00Z</dcterms:created>
  <dcterms:modified xsi:type="dcterms:W3CDTF">2025-06-22T23:03:06Z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ee6e7b-9efa-4f67-8428-04c5b571e08e_Enabled">
    <vt:lpwstr>true</vt:lpwstr>
  </property>
  <property fmtid="{D5CDD505-2E9C-101B-9397-08002B2CF9AE}" pid="3" name="MSIP_Label_35ee6e7b-9efa-4f67-8428-04c5b571e08e_SetDate">
    <vt:lpwstr>2025-06-18T15:59:26Z</vt:lpwstr>
  </property>
  <property fmtid="{D5CDD505-2E9C-101B-9397-08002B2CF9AE}" pid="4" name="MSIP_Label_35ee6e7b-9efa-4f67-8428-04c5b571e08e_Method">
    <vt:lpwstr>Standard</vt:lpwstr>
  </property>
  <property fmtid="{D5CDD505-2E9C-101B-9397-08002B2CF9AE}" pid="5" name="MSIP_Label_35ee6e7b-9efa-4f67-8428-04c5b571e08e_Name">
    <vt:lpwstr>Internal Only - General</vt:lpwstr>
  </property>
  <property fmtid="{D5CDD505-2E9C-101B-9397-08002B2CF9AE}" pid="6" name="MSIP_Label_35ee6e7b-9efa-4f67-8428-04c5b571e08e_SiteId">
    <vt:lpwstr>0db8894b-5a7a-4432-8cdc-399a3807bda0</vt:lpwstr>
  </property>
  <property fmtid="{D5CDD505-2E9C-101B-9397-08002B2CF9AE}" pid="7" name="MSIP_Label_35ee6e7b-9efa-4f67-8428-04c5b571e08e_ActionId">
    <vt:lpwstr>251ca940-e523-4405-b0a8-b1056a407d00</vt:lpwstr>
  </property>
  <property fmtid="{D5CDD505-2E9C-101B-9397-08002B2CF9AE}" pid="8" name="MSIP_Label_35ee6e7b-9efa-4f67-8428-04c5b571e08e_ContentBits">
    <vt:lpwstr>0</vt:lpwstr>
  </property>
  <property fmtid="{D5CDD505-2E9C-101B-9397-08002B2CF9AE}" pid="9" name="MSIP_Label_35ee6e7b-9efa-4f67-8428-04c5b571e08e_Tag">
    <vt:lpwstr>10, 3, 0, 1</vt:lpwstr>
  </property>
  <property fmtid="{D5CDD505-2E9C-101B-9397-08002B2CF9AE}" pid="10" name="ContentTypeId">
    <vt:lpwstr>0x010100F589C5D513F7F24D966FC12F5FBE38C1</vt:lpwstr>
  </property>
</Properties>
</file>